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2"/>
  </p:notesMasterIdLst>
  <p:sldIdLst>
    <p:sldId id="272" r:id="rId2"/>
    <p:sldId id="262" r:id="rId3"/>
    <p:sldId id="269" r:id="rId4"/>
    <p:sldId id="268" r:id="rId5"/>
    <p:sldId id="267" r:id="rId6"/>
    <p:sldId id="266" r:id="rId7"/>
    <p:sldId id="271" r:id="rId8"/>
    <p:sldId id="264" r:id="rId9"/>
    <p:sldId id="265"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it Nagpal" initials="R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E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870370370370398E-2"/>
          <c:y val="6.4526409869723203E-2"/>
          <c:w val="0.91512345679012297"/>
          <c:h val="0.66520539213535301"/>
        </c:manualLayout>
      </c:layout>
      <c:barChart>
        <c:barDir val="col"/>
        <c:grouping val="clustered"/>
        <c:varyColors val="0"/>
        <c:ser>
          <c:idx val="0"/>
          <c:order val="0"/>
          <c:tx>
            <c:strRef>
              <c:f>Sheet1!$B$1</c:f>
              <c:strCache>
                <c:ptCount val="1"/>
                <c:pt idx="0">
                  <c:v>Dogs</c:v>
                </c:pt>
              </c:strCache>
            </c:strRef>
          </c:tx>
          <c:spPr>
            <a:solidFill>
              <a:srgbClr val="0070C0"/>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HH</c:v>
                </c:pt>
                <c:pt idx="1">
                  <c:v>Total Population</c:v>
                </c:pt>
              </c:strCache>
            </c:strRef>
          </c:cat>
          <c:val>
            <c:numRef>
              <c:f>Sheet1!$B$2:$B$3</c:f>
              <c:numCache>
                <c:formatCode>General</c:formatCode>
                <c:ptCount val="2"/>
                <c:pt idx="0">
                  <c:v>42942</c:v>
                </c:pt>
                <c:pt idx="1">
                  <c:v>69294</c:v>
                </c:pt>
              </c:numCache>
            </c:numRef>
          </c:val>
          <c:extLst>
            <c:ext xmlns:c16="http://schemas.microsoft.com/office/drawing/2014/chart" uri="{C3380CC4-5D6E-409C-BE32-E72D297353CC}">
              <c16:uniqueId val="{00000000-2BC7-466B-A87E-90086ABC44C3}"/>
            </c:ext>
          </c:extLst>
        </c:ser>
        <c:ser>
          <c:idx val="1"/>
          <c:order val="1"/>
          <c:tx>
            <c:strRef>
              <c:f>Sheet1!$C$1</c:f>
              <c:strCache>
                <c:ptCount val="1"/>
                <c:pt idx="0">
                  <c:v>Cats</c:v>
                </c:pt>
              </c:strCache>
            </c:strRef>
          </c:tx>
          <c:spPr>
            <a:solidFill>
              <a:srgbClr val="4AE92F"/>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Total HH</c:v>
                </c:pt>
                <c:pt idx="1">
                  <c:v>Total Population</c:v>
                </c:pt>
              </c:strCache>
            </c:strRef>
          </c:cat>
          <c:val>
            <c:numRef>
              <c:f>Sheet1!$C$2:$C$3</c:f>
              <c:numCache>
                <c:formatCode>General</c:formatCode>
                <c:ptCount val="2"/>
                <c:pt idx="0">
                  <c:v>35675</c:v>
                </c:pt>
                <c:pt idx="1">
                  <c:v>73147</c:v>
                </c:pt>
              </c:numCache>
            </c:numRef>
          </c:val>
          <c:extLst>
            <c:ext xmlns:c16="http://schemas.microsoft.com/office/drawing/2014/chart" uri="{C3380CC4-5D6E-409C-BE32-E72D297353CC}">
              <c16:uniqueId val="{00000001-2BC7-466B-A87E-90086ABC44C3}"/>
            </c:ext>
          </c:extLst>
        </c:ser>
        <c:dLbls>
          <c:dLblPos val="outEnd"/>
          <c:showLegendKey val="0"/>
          <c:showVal val="1"/>
          <c:showCatName val="0"/>
          <c:showSerName val="0"/>
          <c:showPercent val="0"/>
          <c:showBubbleSize val="0"/>
        </c:dLbls>
        <c:gapWidth val="219"/>
        <c:overlap val="-27"/>
        <c:axId val="-2147323520"/>
        <c:axId val="-2137193520"/>
      </c:barChart>
      <c:catAx>
        <c:axId val="-2147323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2137193520"/>
        <c:crosses val="autoZero"/>
        <c:auto val="1"/>
        <c:lblAlgn val="ctr"/>
        <c:lblOffset val="100"/>
        <c:noMultiLvlLbl val="0"/>
      </c:catAx>
      <c:valAx>
        <c:axId val="-2137193520"/>
        <c:scaling>
          <c:orientation val="minMax"/>
        </c:scaling>
        <c:delete val="1"/>
        <c:axPos val="l"/>
        <c:numFmt formatCode="General" sourceLinked="1"/>
        <c:majorTickMark val="out"/>
        <c:minorTickMark val="none"/>
        <c:tickLblPos val="nextTo"/>
        <c:crossAx val="-21473235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221B18-C369-4508-A4A9-CE9C0240291E}" type="datetimeFigureOut">
              <a:rPr lang="en-US" smtClean="0"/>
              <a:t>10/7/2019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209B72-889E-49E2-B75F-6E7ABB15606D}" type="slidenum">
              <a:rPr lang="en-US" smtClean="0"/>
              <a:t>‹#›</a:t>
            </a:fld>
            <a:endParaRPr lang="en-US"/>
          </a:p>
        </p:txBody>
      </p:sp>
    </p:spTree>
    <p:extLst>
      <p:ext uri="{BB962C8B-B14F-4D97-AF65-F5344CB8AC3E}">
        <p14:creationId xmlns:p14="http://schemas.microsoft.com/office/powerpoint/2010/main" val="256950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A5F2DDE4-8A1B-4791-BF54-351FE8908DB6}" type="datetime1">
              <a:rPr lang="en-US" smtClean="0"/>
              <a:t>10/7/2019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A7470CF2-300B-4E18-A981-F5008EB0785F}"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744487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9096CD-892A-4553-9297-5EAA740CE740}" type="datetime1">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70CF2-300B-4E18-A981-F5008EB0785F}" type="slidenum">
              <a:rPr lang="en-US" smtClean="0"/>
              <a:t>‹#›</a:t>
            </a:fld>
            <a:endParaRPr lang="en-US"/>
          </a:p>
        </p:txBody>
      </p:sp>
    </p:spTree>
    <p:extLst>
      <p:ext uri="{BB962C8B-B14F-4D97-AF65-F5344CB8AC3E}">
        <p14:creationId xmlns:p14="http://schemas.microsoft.com/office/powerpoint/2010/main" val="1353032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2CA1E-5C46-4DB7-9413-4339B08C0D77}" type="datetime1">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70CF2-300B-4E18-A981-F5008EB0785F}" type="slidenum">
              <a:rPr lang="en-US" smtClean="0"/>
              <a:t>‹#›</a:t>
            </a:fld>
            <a:endParaRPr lang="en-US"/>
          </a:p>
        </p:txBody>
      </p:sp>
    </p:spTree>
    <p:extLst>
      <p:ext uri="{BB962C8B-B14F-4D97-AF65-F5344CB8AC3E}">
        <p14:creationId xmlns:p14="http://schemas.microsoft.com/office/powerpoint/2010/main" val="719158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97F58D-4AB9-4196-9C9E-DC691F2B9640}" type="datetime1">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70CF2-300B-4E18-A981-F5008EB0785F}" type="slidenum">
              <a:rPr lang="en-US" smtClean="0"/>
              <a:t>‹#›</a:t>
            </a:fld>
            <a:endParaRPr lang="en-US"/>
          </a:p>
        </p:txBody>
      </p:sp>
    </p:spTree>
    <p:extLst>
      <p:ext uri="{BB962C8B-B14F-4D97-AF65-F5344CB8AC3E}">
        <p14:creationId xmlns:p14="http://schemas.microsoft.com/office/powerpoint/2010/main" val="64418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70D58E6-8E1A-4CFB-9453-4B58E3D6D1B8}" type="datetime1">
              <a:rPr lang="en-US" smtClean="0"/>
              <a:t>10/7/2019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A7470CF2-300B-4E18-A981-F5008EB0785F}"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4358116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B02DD3-D51D-4601-AC4A-9AA17435427E}" type="datetime1">
              <a:rPr lang="en-US" smtClean="0"/>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70CF2-300B-4E18-A981-F5008EB0785F}" type="slidenum">
              <a:rPr lang="en-US" smtClean="0"/>
              <a:t>‹#›</a:t>
            </a:fld>
            <a:endParaRPr lang="en-US"/>
          </a:p>
        </p:txBody>
      </p:sp>
    </p:spTree>
    <p:extLst>
      <p:ext uri="{BB962C8B-B14F-4D97-AF65-F5344CB8AC3E}">
        <p14:creationId xmlns:p14="http://schemas.microsoft.com/office/powerpoint/2010/main" val="41323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28A886-6959-4A79-80FB-1A01D56AC420}" type="datetime1">
              <a:rPr lang="en-US" smtClean="0"/>
              <a:t>10/7/2019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70CF2-300B-4E18-A981-F5008EB0785F}" type="slidenum">
              <a:rPr lang="en-US" smtClean="0"/>
              <a:t>‹#›</a:t>
            </a:fld>
            <a:endParaRPr lang="en-US"/>
          </a:p>
        </p:txBody>
      </p:sp>
    </p:spTree>
    <p:extLst>
      <p:ext uri="{BB962C8B-B14F-4D97-AF65-F5344CB8AC3E}">
        <p14:creationId xmlns:p14="http://schemas.microsoft.com/office/powerpoint/2010/main" val="222210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9DCD15-643D-4C79-BE1A-2226FF8BA672}" type="datetime1">
              <a:rPr lang="en-US" smtClean="0"/>
              <a:t>10/7/2019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70CF2-300B-4E18-A981-F5008EB0785F}" type="slidenum">
              <a:rPr lang="en-US" smtClean="0"/>
              <a:t>‹#›</a:t>
            </a:fld>
            <a:endParaRPr lang="en-US"/>
          </a:p>
        </p:txBody>
      </p:sp>
    </p:spTree>
    <p:extLst>
      <p:ext uri="{BB962C8B-B14F-4D97-AF65-F5344CB8AC3E}">
        <p14:creationId xmlns:p14="http://schemas.microsoft.com/office/powerpoint/2010/main" val="215206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FC77C5-A8AC-46B5-A9E7-D359CC890883}" type="datetime1">
              <a:rPr lang="en-US" smtClean="0"/>
              <a:t>10/7/2019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70CF2-300B-4E18-A981-F5008EB0785F}" type="slidenum">
              <a:rPr lang="en-US" smtClean="0"/>
              <a:t>‹#›</a:t>
            </a:fld>
            <a:endParaRPr lang="en-US"/>
          </a:p>
        </p:txBody>
      </p:sp>
    </p:spTree>
    <p:extLst>
      <p:ext uri="{BB962C8B-B14F-4D97-AF65-F5344CB8AC3E}">
        <p14:creationId xmlns:p14="http://schemas.microsoft.com/office/powerpoint/2010/main" val="60952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905B614-E8C8-4DC5-85EC-3CF7641FFCB1}" type="datetime1">
              <a:rPr lang="en-US" smtClean="0"/>
              <a:t>10/7/2019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7470CF2-300B-4E18-A981-F5008EB0785F}"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6080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93F92523-D5FB-40A6-B239-5B2F764AB189}" type="datetime1">
              <a:rPr lang="en-US" smtClean="0"/>
              <a:t>10/7/2019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A7470CF2-300B-4E18-A981-F5008EB0785F}"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237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738FEF6C-28BC-4325-8357-6E5F99A38C73}" type="datetime1">
              <a:rPr lang="en-US" smtClean="0"/>
              <a:t>10/7/2019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A7470CF2-300B-4E18-A981-F5008EB0785F}"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650113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600-New-York.-Credit-from-back-Pexels-Pixabay.jpg"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HdZ_UfnzvRQ" TargetMode="External"/><Relationship Id="rId2" Type="http://schemas.openxmlformats.org/officeDocument/2006/relationships/hyperlink" Target="https://news.orvis.com/dogs/pet-adoption-statistics-the-numbers-behind-the-need" TargetMode="Externa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2" Type="http://schemas.openxmlformats.org/officeDocument/2006/relationships/hyperlink" Target="https://public.tableau.com/en-us/s/resources?qt-overview_resources=1#qt-overview_resourc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avma.org/KB/Resources/Statistics/Pages/Market-research-statistics-US-pet-ownership.aspx"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amazon.com/Dog-vs-Cat-Chris-Gall/dp/B01LTHXJ6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petmd.com/dog/wellness/evr_dg_how_long_do_dogs_live" TargetMode="External"/><Relationship Id="rId7" Type="http://schemas.openxmlformats.org/officeDocument/2006/relationships/image" Target="../media/image13.jpeg"/><Relationship Id="rId2" Type="http://schemas.openxmlformats.org/officeDocument/2006/relationships/hyperlink" Target="https://www.petcarerx.com/article/what-can-affect-a-cats-lifespan/1248" TargetMode="External"/><Relationship Id="rId1" Type="http://schemas.openxmlformats.org/officeDocument/2006/relationships/slideLayout" Target="../slideLayouts/slideLayout2.xml"/><Relationship Id="rId6" Type="http://schemas.openxmlformats.org/officeDocument/2006/relationships/hyperlink" Target="https://luminousmen.com/post/demystifying-hypothesis-testing" TargetMode="External"/><Relationship Id="rId5" Type="http://schemas.openxmlformats.org/officeDocument/2006/relationships/image" Target="../media/image12.png"/><Relationship Id="rId4" Type="http://schemas.openxmlformats.org/officeDocument/2006/relationships/hyperlink" Target="https://tomandjerry.fandom.com/wiki/Spike_Bulldog" TargetMode="Externa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FE31-115C-604D-9CBD-13965B6EE0FA}"/>
              </a:ext>
            </a:extLst>
          </p:cNvPr>
          <p:cNvSpPr>
            <a:spLocks noGrp="1"/>
          </p:cNvSpPr>
          <p:nvPr>
            <p:ph type="ctrTitle"/>
          </p:nvPr>
        </p:nvSpPr>
        <p:spPr>
          <a:xfrm>
            <a:off x="1478521" y="1480930"/>
            <a:ext cx="5751537" cy="3848521"/>
          </a:xfrm>
        </p:spPr>
        <p:txBody>
          <a:bodyPr vert="horz" lIns="91440" tIns="45720" rIns="91440" bIns="45720" rtlCol="0" anchor="ctr">
            <a:normAutofit/>
          </a:bodyPr>
          <a:lstStyle/>
          <a:p>
            <a:pPr algn="r">
              <a:spcAft>
                <a:spcPts val="600"/>
              </a:spcAft>
            </a:pPr>
            <a:r>
              <a:rPr lang="en-US" sz="6600"/>
              <a:t>Introduction – PETWALE</a:t>
            </a:r>
          </a:p>
        </p:txBody>
      </p:sp>
      <p:sp>
        <p:nvSpPr>
          <p:cNvPr id="3" name="Subtitle 2"/>
          <p:cNvSpPr>
            <a:spLocks noGrp="1"/>
          </p:cNvSpPr>
          <p:nvPr>
            <p:ph type="subTitle" idx="1"/>
          </p:nvPr>
        </p:nvSpPr>
        <p:spPr>
          <a:xfrm>
            <a:off x="7955721" y="1480929"/>
            <a:ext cx="2757759" cy="3848522"/>
          </a:xfrm>
        </p:spPr>
        <p:txBody>
          <a:bodyPr vert="horz" lIns="91440" tIns="45720" rIns="91440" bIns="45720" rtlCol="0" anchor="ctr">
            <a:normAutofit/>
          </a:bodyPr>
          <a:lstStyle/>
          <a:p>
            <a:pPr algn="l">
              <a:spcAft>
                <a:spcPts val="600"/>
              </a:spcAft>
            </a:pPr>
            <a:r>
              <a:rPr lang="en-US" dirty="0"/>
              <a:t>Member of Group 8:</a:t>
            </a:r>
          </a:p>
          <a:p>
            <a:pPr algn="l">
              <a:spcAft>
                <a:spcPts val="600"/>
              </a:spcAft>
            </a:pPr>
            <a:r>
              <a:rPr lang="en-US" dirty="0" err="1"/>
              <a:t>Apurva</a:t>
            </a:r>
            <a:endParaRPr lang="en-US" dirty="0"/>
          </a:p>
          <a:p>
            <a:pPr algn="l">
              <a:spcAft>
                <a:spcPts val="600"/>
              </a:spcAft>
            </a:pPr>
            <a:r>
              <a:rPr lang="en-US" dirty="0" err="1"/>
              <a:t>Niket</a:t>
            </a:r>
            <a:endParaRPr lang="en-US" dirty="0"/>
          </a:p>
          <a:p>
            <a:pPr algn="l">
              <a:spcAft>
                <a:spcPts val="600"/>
              </a:spcAft>
            </a:pPr>
            <a:r>
              <a:rPr lang="en-US" dirty="0"/>
              <a:t>Pooja</a:t>
            </a:r>
          </a:p>
          <a:p>
            <a:pPr algn="l">
              <a:spcAft>
                <a:spcPts val="600"/>
              </a:spcAft>
            </a:pPr>
            <a:r>
              <a:rPr lang="en-US" dirty="0" err="1"/>
              <a:t>Rohit</a:t>
            </a:r>
            <a:endParaRPr lang="en-US" dirty="0"/>
          </a:p>
          <a:p>
            <a:pPr algn="l">
              <a:spcAft>
                <a:spcPts val="600"/>
              </a:spcAft>
            </a:pPr>
            <a:r>
              <a:rPr lang="en-US" dirty="0"/>
              <a:t>Sahil</a:t>
            </a:r>
          </a:p>
          <a:p>
            <a:pPr algn="l">
              <a:spcAft>
                <a:spcPts val="600"/>
              </a:spcAft>
            </a:pPr>
            <a:r>
              <a:rPr lang="en-US" dirty="0" err="1"/>
              <a:t>Vibhuti</a:t>
            </a:r>
            <a:endParaRPr lang="en-US" dirty="0"/>
          </a:p>
        </p:txBody>
      </p:sp>
      <p:sp>
        <p:nvSpPr>
          <p:cNvPr id="6" name="Slide Number Placeholder 5">
            <a:extLst>
              <a:ext uri="{FF2B5EF4-FFF2-40B4-BE49-F238E27FC236}">
                <a16:creationId xmlns:a16="http://schemas.microsoft.com/office/drawing/2014/main" id="{92205238-C40A-4AD9-9FAD-159DEE7C8DD2}"/>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A7470CF2-300B-4E18-A981-F5008EB0785F}" type="slidenum">
              <a:rPr lang="en-US" kern="1200" baseline="0" dirty="0">
                <a:solidFill>
                  <a:schemeClr val="tx2"/>
                </a:solidFill>
                <a:latin typeface="+mn-lt"/>
                <a:ea typeface="+mn-ea"/>
                <a:cs typeface="+mn-cs"/>
              </a:rPr>
              <a:pPr>
                <a:spcAft>
                  <a:spcPts val="600"/>
                </a:spcAft>
              </a:pPr>
              <a:t>1</a:t>
            </a:fld>
            <a:endParaRPr lang="en-US" kern="1200" baseline="0" dirty="0">
              <a:solidFill>
                <a:schemeClr val="tx2"/>
              </a:solidFill>
              <a:latin typeface="+mn-lt"/>
              <a:ea typeface="+mn-ea"/>
              <a:cs typeface="+mn-cs"/>
            </a:endParaRPr>
          </a:p>
        </p:txBody>
      </p:sp>
    </p:spTree>
    <p:extLst>
      <p:ext uri="{BB962C8B-B14F-4D97-AF65-F5344CB8AC3E}">
        <p14:creationId xmlns:p14="http://schemas.microsoft.com/office/powerpoint/2010/main" val="2909377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3622" y="649459"/>
            <a:ext cx="10227854" cy="26161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dirty="0"/>
              <a:t>2. Now, we will be looking at the states with Percentage of Dog Population below the overall value of 36.51%. We get following states :</a:t>
            </a:r>
          </a:p>
        </p:txBody>
      </p:sp>
      <p:sp>
        <p:nvSpPr>
          <p:cNvPr id="19" name="Title 1"/>
          <p:cNvSpPr txBox="1">
            <a:spLocks/>
          </p:cNvSpPr>
          <p:nvPr/>
        </p:nvSpPr>
        <p:spPr>
          <a:xfrm>
            <a:off x="838200" y="178513"/>
            <a:ext cx="10515600" cy="4328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dirty="0">
                <a:latin typeface="Antonio" charset="0"/>
                <a:ea typeface="Antonio" charset="0"/>
                <a:cs typeface="Antonio" charset="0"/>
              </a:rPr>
              <a:t>Final Analysis (2/2)</a:t>
            </a:r>
          </a:p>
        </p:txBody>
      </p:sp>
      <p:sp>
        <p:nvSpPr>
          <p:cNvPr id="5" name="TextBox 4">
            <a:extLst>
              <a:ext uri="{FF2B5EF4-FFF2-40B4-BE49-F238E27FC236}">
                <a16:creationId xmlns:a16="http://schemas.microsoft.com/office/drawing/2014/main" id="{D3BF9A4B-DDA1-4B11-BCBB-96727EE89B29}"/>
              </a:ext>
            </a:extLst>
          </p:cNvPr>
          <p:cNvSpPr txBox="1"/>
          <p:nvPr/>
        </p:nvSpPr>
        <p:spPr>
          <a:xfrm>
            <a:off x="913622" y="3317428"/>
            <a:ext cx="5417730" cy="22929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fontAlgn="base"/>
            <a:r>
              <a:rPr lang="en-US" sz="1100" dirty="0"/>
              <a:t>3. Now as seen from the above table state </a:t>
            </a:r>
            <a:r>
              <a:rPr lang="en-US" sz="1100" b="1" u="sng" dirty="0"/>
              <a:t>New York </a:t>
            </a:r>
            <a:r>
              <a:rPr lang="en-US" sz="1100" dirty="0"/>
              <a:t>is the least with Percentage of Dog Population/Total HH i.e. 29, it is very less. This also depicts that 71% of dog population is yet to be adopted in New York.</a:t>
            </a:r>
          </a:p>
          <a:p>
            <a:pPr fontAlgn="base"/>
            <a:endParaRPr lang="en-US" sz="1100" dirty="0"/>
          </a:p>
          <a:p>
            <a:pPr fontAlgn="base"/>
            <a:r>
              <a:rPr lang="en-US" sz="1100" dirty="0"/>
              <a:t>4. If we look at the average % of dog population across the New York households, it again depicts the least (from the list of top states) with just 41%. This depicts the open market potential in New York to start “Petwale” venture.</a:t>
            </a:r>
          </a:p>
          <a:p>
            <a:endParaRPr lang="en-US" sz="1100" dirty="0"/>
          </a:p>
          <a:p>
            <a:r>
              <a:rPr lang="en-US" sz="1100" b="1" u="sng" dirty="0"/>
              <a:t>Finally, after the whole analysis and result, we can conclude that New York state is the state with great market potential and ideal to start because of the demand and trend towards adoption of dogs as pets all over the US.</a:t>
            </a:r>
          </a:p>
          <a:p>
            <a:br>
              <a:rPr lang="en-US" sz="1100" dirty="0"/>
            </a:br>
            <a:endParaRPr lang="en-US" sz="1100" dirty="0"/>
          </a:p>
        </p:txBody>
      </p:sp>
      <p:sp>
        <p:nvSpPr>
          <p:cNvPr id="7" name="Slide Number Placeholder 6">
            <a:extLst>
              <a:ext uri="{FF2B5EF4-FFF2-40B4-BE49-F238E27FC236}">
                <a16:creationId xmlns:a16="http://schemas.microsoft.com/office/drawing/2014/main" id="{48140CC6-FDF3-4F3F-8DEE-92D6ABD8A812}"/>
              </a:ext>
            </a:extLst>
          </p:cNvPr>
          <p:cNvSpPr>
            <a:spLocks noGrp="1"/>
          </p:cNvSpPr>
          <p:nvPr>
            <p:ph type="sldNum" sz="quarter" idx="12"/>
          </p:nvPr>
        </p:nvSpPr>
        <p:spPr>
          <a:xfrm>
            <a:off x="10595708" y="6453386"/>
            <a:ext cx="1596292" cy="404614"/>
          </a:xfrm>
        </p:spPr>
        <p:txBody>
          <a:bodyPr/>
          <a:lstStyle/>
          <a:p>
            <a:pPr algn="ctr"/>
            <a:fld id="{A7470CF2-300B-4E18-A981-F5008EB0785F}" type="slidenum">
              <a:rPr lang="en-US" smtClean="0"/>
              <a:pPr algn="ctr"/>
              <a:t>10</a:t>
            </a:fld>
            <a:endParaRPr lang="en-US" dirty="0"/>
          </a:p>
        </p:txBody>
      </p:sp>
      <p:pic>
        <p:nvPicPr>
          <p:cNvPr id="3" name="Picture 2">
            <a:extLst>
              <a:ext uri="{FF2B5EF4-FFF2-40B4-BE49-F238E27FC236}">
                <a16:creationId xmlns:a16="http://schemas.microsoft.com/office/drawing/2014/main" id="{0C918DD3-9FB0-465D-9EBE-125B5691AC8D}"/>
              </a:ext>
            </a:extLst>
          </p:cNvPr>
          <p:cNvPicPr>
            <a:picLocks noChangeAspect="1"/>
          </p:cNvPicPr>
          <p:nvPr/>
        </p:nvPicPr>
        <p:blipFill>
          <a:blip r:embed="rId2"/>
          <a:stretch>
            <a:fillRect/>
          </a:stretch>
        </p:blipFill>
        <p:spPr>
          <a:xfrm>
            <a:off x="913622" y="1152223"/>
            <a:ext cx="6429375" cy="1924050"/>
          </a:xfrm>
          <a:prstGeom prst="rect">
            <a:avLst/>
          </a:prstGeom>
          <a:ln>
            <a:solidFill>
              <a:schemeClr val="tx1"/>
            </a:solidFill>
          </a:ln>
        </p:spPr>
      </p:pic>
      <p:grpSp>
        <p:nvGrpSpPr>
          <p:cNvPr id="8" name="Group 7"/>
          <p:cNvGrpSpPr/>
          <p:nvPr/>
        </p:nvGrpSpPr>
        <p:grpSpPr>
          <a:xfrm>
            <a:off x="7342997" y="3317427"/>
            <a:ext cx="4196965" cy="2797977"/>
            <a:chOff x="7342997" y="3317427"/>
            <a:chExt cx="4196965" cy="2797977"/>
          </a:xfrm>
        </p:grpSpPr>
        <p:pic>
          <p:nvPicPr>
            <p:cNvPr id="2" name="Picture 1">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997" y="3317427"/>
              <a:ext cx="4196965" cy="2797977"/>
            </a:xfrm>
            <a:prstGeom prst="rect">
              <a:avLst/>
            </a:prstGeom>
          </p:spPr>
        </p:pic>
        <p:sp>
          <p:nvSpPr>
            <p:cNvPr id="6" name="TextBox 5"/>
            <p:cNvSpPr txBox="1"/>
            <p:nvPr/>
          </p:nvSpPr>
          <p:spPr>
            <a:xfrm>
              <a:off x="8287473" y="3472405"/>
              <a:ext cx="2106593" cy="369332"/>
            </a:xfrm>
            <a:prstGeom prst="rect">
              <a:avLst/>
            </a:prstGeom>
            <a:noFill/>
          </p:spPr>
          <p:txBody>
            <a:bodyPr wrap="square" rtlCol="0">
              <a:spAutoFit/>
            </a:bodyPr>
            <a:lstStyle/>
            <a:p>
              <a:pPr algn="ctr"/>
              <a:r>
                <a:rPr lang="en-US"/>
                <a:t>PETWALE - NY</a:t>
              </a:r>
            </a:p>
          </p:txBody>
        </p:sp>
      </p:grpSp>
    </p:spTree>
    <p:extLst>
      <p:ext uri="{BB962C8B-B14F-4D97-AF65-F5344CB8AC3E}">
        <p14:creationId xmlns:p14="http://schemas.microsoft.com/office/powerpoint/2010/main" val="343733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900" decel="100000" fill="hold"/>
                                        <p:tgtEl>
                                          <p:spTgt spid="5"/>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fltVal val="0"/>
                                          </p:val>
                                        </p:tav>
                                        <p:tav tm="100000">
                                          <p:val>
                                            <p:strVal val="#ppt_w"/>
                                          </p:val>
                                        </p:tav>
                                      </p:tavLst>
                                    </p:anim>
                                    <p:anim calcmode="lin" valueType="num">
                                      <p:cBhvr>
                                        <p:cTn id="21" dur="1000" fill="hold"/>
                                        <p:tgtEl>
                                          <p:spTgt spid="8"/>
                                        </p:tgtEl>
                                        <p:attrNameLst>
                                          <p:attrName>ppt_h</p:attrName>
                                        </p:attrNameLst>
                                      </p:cBhvr>
                                      <p:tavLst>
                                        <p:tav tm="0">
                                          <p:val>
                                            <p:fltVal val="0"/>
                                          </p:val>
                                        </p:tav>
                                        <p:tav tm="100000">
                                          <p:val>
                                            <p:strVal val="#ppt_h"/>
                                          </p:val>
                                        </p:tav>
                                      </p:tavLst>
                                    </p:anim>
                                    <p:anim calcmode="lin" valueType="num">
                                      <p:cBhvr>
                                        <p:cTn id="22" dur="1000" fill="hold"/>
                                        <p:tgtEl>
                                          <p:spTgt spid="8"/>
                                        </p:tgtEl>
                                        <p:attrNameLst>
                                          <p:attrName>style.rotation</p:attrName>
                                        </p:attrNameLst>
                                      </p:cBhvr>
                                      <p:tavLst>
                                        <p:tav tm="0">
                                          <p:val>
                                            <p:fltVal val="90"/>
                                          </p:val>
                                        </p:tav>
                                        <p:tav tm="100000">
                                          <p:val>
                                            <p:fltVal val="0"/>
                                          </p:val>
                                        </p:tav>
                                      </p:tavLst>
                                    </p:anim>
                                    <p:animEffect transition="in" filter="fade">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38200" y="169635"/>
            <a:ext cx="10515600" cy="4328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Antonio" charset="0"/>
                <a:ea typeface="Antonio" charset="0"/>
                <a:cs typeface="Antonio" charset="0"/>
              </a:rPr>
              <a:t>Problem Statement and Questions</a:t>
            </a:r>
          </a:p>
        </p:txBody>
      </p:sp>
      <p:sp>
        <p:nvSpPr>
          <p:cNvPr id="34" name="Content Placeholder 2">
            <a:extLst>
              <a:ext uri="{FF2B5EF4-FFF2-40B4-BE49-F238E27FC236}">
                <a16:creationId xmlns:a16="http://schemas.microsoft.com/office/drawing/2014/main" id="{9D13FE4F-AE8C-4343-93BD-4D70ADBE4F4D}"/>
              </a:ext>
            </a:extLst>
          </p:cNvPr>
          <p:cNvSpPr>
            <a:spLocks noGrp="1"/>
          </p:cNvSpPr>
          <p:nvPr>
            <p:ph idx="1"/>
          </p:nvPr>
        </p:nvSpPr>
        <p:spPr>
          <a:xfrm>
            <a:off x="838200" y="619722"/>
            <a:ext cx="10515600" cy="5378335"/>
          </a:xfrm>
        </p:spPr>
        <p:txBody>
          <a:bodyPr>
            <a:noAutofit/>
          </a:bodyPr>
          <a:lstStyle/>
          <a:p>
            <a:pPr marL="0" indent="0">
              <a:lnSpc>
                <a:spcPct val="100000"/>
              </a:lnSpc>
              <a:buNone/>
            </a:pPr>
            <a:r>
              <a:rPr lang="en-US" sz="1400" b="1" u="sng" dirty="0">
                <a:ea typeface="Antonio" charset="0"/>
                <a:cs typeface="Antonio" charset="0"/>
              </a:rPr>
              <a:t>Motivation:</a:t>
            </a:r>
          </a:p>
          <a:p>
            <a:pPr marL="0" indent="0">
              <a:lnSpc>
                <a:spcPct val="100000"/>
              </a:lnSpc>
              <a:buNone/>
            </a:pPr>
            <a:r>
              <a:rPr lang="en-US" sz="1100" dirty="0">
                <a:ea typeface="Antonio" charset="0"/>
                <a:cs typeface="Antonio" charset="0"/>
              </a:rPr>
              <a:t>In the last few years, the adoption rate of pets in the United States has increased significantly (</a:t>
            </a:r>
            <a:r>
              <a:rPr lang="en-US" sz="1100" dirty="0">
                <a:ea typeface="Antonio" charset="0"/>
                <a:cs typeface="Antonio" charset="0"/>
                <a:hlinkClick r:id="rId2"/>
              </a:rPr>
              <a:t>pet adoption stats</a:t>
            </a:r>
            <a:r>
              <a:rPr lang="en-US" sz="1100" dirty="0">
                <a:ea typeface="Antonio" charset="0"/>
                <a:cs typeface="Antonio" charset="0"/>
              </a:rPr>
              <a:t>). Nowadays families are preferring to have pets instead of               kids (anyone watched Boss Baby – an animated movie??). </a:t>
            </a:r>
          </a:p>
          <a:p>
            <a:pPr marL="0" indent="0">
              <a:lnSpc>
                <a:spcPct val="100000"/>
              </a:lnSpc>
              <a:buNone/>
            </a:pPr>
            <a:r>
              <a:rPr lang="en-US" sz="1100" dirty="0">
                <a:ea typeface="Antonio" charset="0"/>
                <a:cs typeface="Antonio" charset="0"/>
              </a:rPr>
              <a:t>Considering this, a pet venture can be a good idea to start a business.</a:t>
            </a:r>
          </a:p>
          <a:p>
            <a:pPr marL="0" indent="0">
              <a:buNone/>
            </a:pPr>
            <a:r>
              <a:rPr lang="en-US" sz="1400" b="1" u="sng" dirty="0">
                <a:ea typeface="Antonio" charset="0"/>
                <a:cs typeface="Antonio" charset="0"/>
              </a:rPr>
              <a:t>Study Limitation: </a:t>
            </a:r>
          </a:p>
          <a:p>
            <a:pPr marL="0" indent="0">
              <a:buNone/>
            </a:pPr>
            <a:r>
              <a:rPr lang="en-US" sz="1100" dirty="0">
                <a:ea typeface="Antonio" charset="0"/>
                <a:cs typeface="Antonio" charset="0"/>
              </a:rPr>
              <a:t>For the analysis purpose we are limiting our study related to Cats or Dogs as pets. We are not taking into account for other types of pets.</a:t>
            </a:r>
          </a:p>
          <a:p>
            <a:pPr marL="0" indent="0">
              <a:buNone/>
            </a:pPr>
            <a:r>
              <a:rPr lang="en-US" sz="1400" b="1" u="sng" dirty="0">
                <a:ea typeface="Antonio" charset="0"/>
                <a:cs typeface="Antonio" charset="0"/>
              </a:rPr>
              <a:t>Problem Context:</a:t>
            </a:r>
          </a:p>
          <a:p>
            <a:pPr marL="0" indent="0">
              <a:buNone/>
            </a:pPr>
            <a:r>
              <a:rPr lang="en-US" sz="1100" dirty="0">
                <a:ea typeface="Antonio" charset="0"/>
                <a:cs typeface="Antonio" charset="0"/>
              </a:rPr>
              <a:t>“Petwale” is a new startup aiming to provide pets all over the US. They are planning to open multiple outlets across the states but in order to start the business, they would like to invest in one state in the beginning and then based on the response they would like to take next steps.</a:t>
            </a:r>
          </a:p>
          <a:p>
            <a:pPr marL="0" indent="0">
              <a:buNone/>
            </a:pPr>
            <a:r>
              <a:rPr lang="en-US" sz="1100" dirty="0">
                <a:ea typeface="Antonio" charset="0"/>
                <a:cs typeface="Antonio" charset="0"/>
              </a:rPr>
              <a:t>Analytics team of “Petwale” has following  key questions to answer before they start their venture:</a:t>
            </a:r>
          </a:p>
          <a:p>
            <a:pPr fontAlgn="base"/>
            <a:r>
              <a:rPr lang="en-US" sz="1100" b="1" dirty="0">
                <a:ea typeface="Antonio" charset="0"/>
                <a:cs typeface="Antonio" charset="0"/>
              </a:rPr>
              <a:t>Location:</a:t>
            </a:r>
            <a:r>
              <a:rPr lang="en-US" sz="1100" dirty="0">
                <a:ea typeface="Antonio" charset="0"/>
                <a:cs typeface="Antonio" charset="0"/>
              </a:rPr>
              <a:t> Which state they should invest in first to begin their venture?</a:t>
            </a:r>
          </a:p>
          <a:p>
            <a:r>
              <a:rPr lang="en-US" sz="1100" b="1" dirty="0">
                <a:ea typeface="Antonio" charset="0"/>
                <a:cs typeface="Antonio" charset="0"/>
              </a:rPr>
              <a:t>Pet:</a:t>
            </a:r>
            <a:r>
              <a:rPr lang="en-US" sz="1100" dirty="0">
                <a:ea typeface="Antonio" charset="0"/>
                <a:cs typeface="Antonio" charset="0"/>
              </a:rPr>
              <a:t> Whether they should start with Dogs or Cats?</a:t>
            </a:r>
          </a:p>
          <a:p>
            <a:r>
              <a:rPr lang="en-US" sz="1100" b="1" dirty="0">
                <a:ea typeface="Antonio" charset="0"/>
                <a:cs typeface="Antonio" charset="0"/>
              </a:rPr>
              <a:t>Pet Popularity: </a:t>
            </a:r>
            <a:r>
              <a:rPr lang="en-US" sz="1100" dirty="0">
                <a:ea typeface="Antonio" charset="0"/>
                <a:cs typeface="Antonio" charset="0"/>
              </a:rPr>
              <a:t> Understand which pet (Cats or Dogs) is popular across the state?</a:t>
            </a:r>
          </a:p>
          <a:p>
            <a:r>
              <a:rPr lang="en-US" sz="1100" b="1" dirty="0">
                <a:ea typeface="Antonio" charset="0"/>
                <a:cs typeface="Antonio" charset="0"/>
              </a:rPr>
              <a:t>Consumers: </a:t>
            </a:r>
            <a:r>
              <a:rPr lang="en-US" sz="1100" dirty="0">
                <a:ea typeface="Antonio" charset="0"/>
                <a:cs typeface="Antonio" charset="0"/>
              </a:rPr>
              <a:t>Like Number of Households (HH) in each state, Number HH owning pets, cats and dogs?</a:t>
            </a:r>
          </a:p>
          <a:p>
            <a:r>
              <a:rPr lang="en-US" sz="1100" b="1" dirty="0">
                <a:ea typeface="Antonio" charset="0"/>
                <a:cs typeface="Antonio" charset="0"/>
              </a:rPr>
              <a:t>Opportunity Available: </a:t>
            </a:r>
            <a:r>
              <a:rPr lang="en-US" sz="1100" dirty="0">
                <a:ea typeface="Antonio" charset="0"/>
                <a:cs typeface="Antonio" charset="0"/>
              </a:rPr>
              <a:t>Which state has the potential of adopting pets ?</a:t>
            </a:r>
            <a:endParaRPr lang="en-US" sz="1100" b="0" dirty="0">
              <a:effectLst/>
              <a:ea typeface="Antonio" charset="0"/>
              <a:cs typeface="Antonio" charset="0"/>
            </a:endParaRPr>
          </a:p>
        </p:txBody>
      </p:sp>
      <p:sp>
        <p:nvSpPr>
          <p:cNvPr id="4" name="Slide Number Placeholder 3">
            <a:extLst>
              <a:ext uri="{FF2B5EF4-FFF2-40B4-BE49-F238E27FC236}">
                <a16:creationId xmlns:a16="http://schemas.microsoft.com/office/drawing/2014/main" id="{1ED6B09F-81EB-4000-95D7-AD686B0E4DBD}"/>
              </a:ext>
            </a:extLst>
          </p:cNvPr>
          <p:cNvSpPr>
            <a:spLocks noGrp="1"/>
          </p:cNvSpPr>
          <p:nvPr>
            <p:ph type="sldNum" sz="quarter" idx="12"/>
          </p:nvPr>
        </p:nvSpPr>
        <p:spPr>
          <a:xfrm>
            <a:off x="10595708" y="6453386"/>
            <a:ext cx="1596292" cy="404614"/>
          </a:xfrm>
        </p:spPr>
        <p:txBody>
          <a:bodyPr/>
          <a:lstStyle/>
          <a:p>
            <a:pPr algn="ctr"/>
            <a:fld id="{A7470CF2-300B-4E18-A981-F5008EB0785F}" type="slidenum">
              <a:rPr lang="en-US" smtClean="0"/>
              <a:pPr algn="ctr"/>
              <a:t>2</a:t>
            </a:fld>
            <a:endParaRPr lang="en-US" dirty="0"/>
          </a:p>
        </p:txBody>
      </p:sp>
      <p:pic>
        <p:nvPicPr>
          <p:cNvPr id="3" name="Picture 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16149" y="3371169"/>
            <a:ext cx="4115443" cy="2314937"/>
          </a:xfrm>
          <a:prstGeom prst="rect">
            <a:avLst/>
          </a:prstGeom>
        </p:spPr>
      </p:pic>
    </p:spTree>
    <p:extLst>
      <p:ext uri="{BB962C8B-B14F-4D97-AF65-F5344CB8AC3E}">
        <p14:creationId xmlns:p14="http://schemas.microsoft.com/office/powerpoint/2010/main" val="245521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38200" y="178513"/>
            <a:ext cx="10515600" cy="4328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Antonio" charset="0"/>
                <a:ea typeface="Antonio" charset="0"/>
                <a:cs typeface="Antonio" charset="0"/>
              </a:rPr>
              <a:t>Dataset</a:t>
            </a:r>
          </a:p>
        </p:txBody>
      </p:sp>
      <p:sp>
        <p:nvSpPr>
          <p:cNvPr id="30" name="Content Placeholder 2">
            <a:extLst>
              <a:ext uri="{FF2B5EF4-FFF2-40B4-BE49-F238E27FC236}">
                <a16:creationId xmlns:a16="http://schemas.microsoft.com/office/drawing/2014/main" id="{F34EA4D9-4594-43F2-8F14-239F5B4C617A}"/>
              </a:ext>
            </a:extLst>
          </p:cNvPr>
          <p:cNvSpPr>
            <a:spLocks noGrp="1"/>
          </p:cNvSpPr>
          <p:nvPr>
            <p:ph idx="1"/>
          </p:nvPr>
        </p:nvSpPr>
        <p:spPr>
          <a:xfrm>
            <a:off x="838200" y="611409"/>
            <a:ext cx="10515600" cy="1412697"/>
          </a:xfrm>
        </p:spPr>
        <p:txBody>
          <a:bodyPr>
            <a:normAutofit/>
          </a:bodyPr>
          <a:lstStyle/>
          <a:p>
            <a:pPr marL="0" indent="0">
              <a:buNone/>
            </a:pPr>
            <a:r>
              <a:rPr lang="en-US" sz="1200" b="1" u="sng" dirty="0"/>
              <a:t>Data Granularity:</a:t>
            </a:r>
          </a:p>
          <a:p>
            <a:pPr marL="0" indent="0">
              <a:buNone/>
            </a:pPr>
            <a:r>
              <a:rPr lang="en-US" sz="1100" dirty="0"/>
              <a:t>The data contains state level information about the total households, households with Pets, household with Cats/Dogs and their corresponding proportion. In the data we have total 48 rows where each row represents 1 state*</a:t>
            </a:r>
          </a:p>
          <a:p>
            <a:pPr marL="0" indent="0">
              <a:buNone/>
            </a:pPr>
            <a:r>
              <a:rPr lang="en-US" sz="1100" b="1" dirty="0"/>
              <a:t>Source: </a:t>
            </a:r>
            <a:r>
              <a:rPr lang="en-US" sz="1100" dirty="0">
                <a:solidFill>
                  <a:srgbClr val="0070C0"/>
                </a:solidFill>
                <a:hlinkClick r:id="rId2">
                  <a:extLst>
                    <a:ext uri="{A12FA001-AC4F-418D-AE19-62706E023703}">
                      <ahyp:hlinkClr xmlns:ahyp="http://schemas.microsoft.com/office/drawing/2018/hyperlinkcolor" val="tx"/>
                    </a:ext>
                  </a:extLst>
                </a:hlinkClick>
              </a:rPr>
              <a:t>Cat vs Dog Popularity in the US</a:t>
            </a:r>
            <a:endParaRPr lang="en-US" sz="1100" dirty="0">
              <a:solidFill>
                <a:srgbClr val="0070C0"/>
              </a:solidFill>
            </a:endParaRPr>
          </a:p>
          <a:p>
            <a:pPr marL="0" indent="0">
              <a:buNone/>
            </a:pPr>
            <a:r>
              <a:rPr lang="en-US" sz="1200" b="1" dirty="0"/>
              <a:t>Variables in Data:</a:t>
            </a:r>
          </a:p>
        </p:txBody>
      </p:sp>
      <p:sp>
        <p:nvSpPr>
          <p:cNvPr id="4" name="Slide Number Placeholder 3">
            <a:extLst>
              <a:ext uri="{FF2B5EF4-FFF2-40B4-BE49-F238E27FC236}">
                <a16:creationId xmlns:a16="http://schemas.microsoft.com/office/drawing/2014/main" id="{4528A214-B3BC-4EEB-B11D-F94DA547C0BE}"/>
              </a:ext>
            </a:extLst>
          </p:cNvPr>
          <p:cNvSpPr>
            <a:spLocks noGrp="1"/>
          </p:cNvSpPr>
          <p:nvPr>
            <p:ph type="sldNum" sz="quarter" idx="12"/>
          </p:nvPr>
        </p:nvSpPr>
        <p:spPr>
          <a:xfrm>
            <a:off x="10595708" y="6449448"/>
            <a:ext cx="1596292" cy="404614"/>
          </a:xfrm>
        </p:spPr>
        <p:txBody>
          <a:bodyPr/>
          <a:lstStyle/>
          <a:p>
            <a:pPr algn="ctr"/>
            <a:fld id="{A7470CF2-300B-4E18-A981-F5008EB0785F}" type="slidenum">
              <a:rPr lang="en-US" smtClean="0"/>
              <a:pPr algn="ctr"/>
              <a:t>3</a:t>
            </a:fld>
            <a:endParaRPr lang="en-US" dirty="0"/>
          </a:p>
        </p:txBody>
      </p:sp>
      <p:sp>
        <p:nvSpPr>
          <p:cNvPr id="5" name="TextBox 4">
            <a:extLst>
              <a:ext uri="{FF2B5EF4-FFF2-40B4-BE49-F238E27FC236}">
                <a16:creationId xmlns:a16="http://schemas.microsoft.com/office/drawing/2014/main" id="{599D11D0-514C-4801-A20E-355F11FCA726}"/>
              </a:ext>
            </a:extLst>
          </p:cNvPr>
          <p:cNvSpPr txBox="1"/>
          <p:nvPr/>
        </p:nvSpPr>
        <p:spPr>
          <a:xfrm>
            <a:off x="838199" y="6436311"/>
            <a:ext cx="10321031" cy="215444"/>
          </a:xfrm>
          <a:prstGeom prst="rect">
            <a:avLst/>
          </a:prstGeom>
          <a:noFill/>
        </p:spPr>
        <p:txBody>
          <a:bodyPr wrap="square" rtlCol="0">
            <a:spAutoFit/>
          </a:bodyPr>
          <a:lstStyle/>
          <a:p>
            <a:r>
              <a:rPr lang="en-US" sz="800" dirty="0">
                <a:solidFill>
                  <a:srgbClr val="FF0000"/>
                </a:solidFill>
              </a:rPr>
              <a:t>*</a:t>
            </a:r>
            <a:r>
              <a:rPr lang="en-US" sz="800" b="1" dirty="0">
                <a:solidFill>
                  <a:srgbClr val="FF0000"/>
                </a:solidFill>
              </a:rPr>
              <a:t>Removed state “District of Columbia” as it has only 287 HH’s, which is significantly low as compared to other states HH’s count.</a:t>
            </a:r>
          </a:p>
        </p:txBody>
      </p:sp>
      <p:graphicFrame>
        <p:nvGraphicFramePr>
          <p:cNvPr id="3" name="Table 2"/>
          <p:cNvGraphicFramePr>
            <a:graphicFrameLocks noGrp="1"/>
          </p:cNvGraphicFramePr>
          <p:nvPr>
            <p:extLst>
              <p:ext uri="{D42A27DB-BD31-4B8C-83A1-F6EECF244321}">
                <p14:modId xmlns:p14="http://schemas.microsoft.com/office/powerpoint/2010/main" val="1636976658"/>
              </p:ext>
            </p:extLst>
          </p:nvPr>
        </p:nvGraphicFramePr>
        <p:xfrm>
          <a:off x="980902" y="2024106"/>
          <a:ext cx="7086962" cy="3974860"/>
        </p:xfrm>
        <a:graphic>
          <a:graphicData uri="http://schemas.openxmlformats.org/drawingml/2006/table">
            <a:tbl>
              <a:tblPr>
                <a:tableStyleId>{18603FDC-E32A-4AB5-989C-0864C3EAD2B8}</a:tableStyleId>
              </a:tblPr>
              <a:tblGrid>
                <a:gridCol w="2372520">
                  <a:extLst>
                    <a:ext uri="{9D8B030D-6E8A-4147-A177-3AD203B41FA5}">
                      <a16:colId xmlns:a16="http://schemas.microsoft.com/office/drawing/2014/main" val="2033725434"/>
                    </a:ext>
                  </a:extLst>
                </a:gridCol>
                <a:gridCol w="4714442">
                  <a:extLst>
                    <a:ext uri="{9D8B030D-6E8A-4147-A177-3AD203B41FA5}">
                      <a16:colId xmlns:a16="http://schemas.microsoft.com/office/drawing/2014/main" val="1261787718"/>
                    </a:ext>
                  </a:extLst>
                </a:gridCol>
              </a:tblGrid>
              <a:tr h="277338">
                <a:tc>
                  <a:txBody>
                    <a:bodyPr/>
                    <a:lstStyle/>
                    <a:p>
                      <a:pPr algn="ctr" rtl="0" fontAlgn="t">
                        <a:spcBef>
                          <a:spcPts val="0"/>
                        </a:spcBef>
                        <a:spcAft>
                          <a:spcPts val="0"/>
                        </a:spcAft>
                      </a:pPr>
                      <a:r>
                        <a:rPr lang="en-US" sz="1000" b="1" u="none" strike="noStrike" dirty="0">
                          <a:ln>
                            <a:noFill/>
                          </a:ln>
                          <a:solidFill>
                            <a:schemeClr val="tx1"/>
                          </a:solidFill>
                          <a:effectLst>
                            <a:outerShdw blurRad="50800" dist="38100" dir="8100000" algn="tr" rotWithShape="0">
                              <a:prstClr val="black">
                                <a:alpha val="40000"/>
                              </a:prstClr>
                            </a:outerShdw>
                          </a:effectLst>
                        </a:rPr>
                        <a:t>Variables</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1" u="none" strike="noStrike" dirty="0">
                          <a:ln>
                            <a:noFill/>
                          </a:ln>
                          <a:solidFill>
                            <a:schemeClr val="tx1"/>
                          </a:solidFill>
                          <a:effectLst>
                            <a:outerShdw blurRad="50800" dist="38100" dir="8100000" algn="tr" rotWithShape="0">
                              <a:prstClr val="black">
                                <a:alpha val="40000"/>
                              </a:prstClr>
                            </a:outerShdw>
                          </a:effectLst>
                        </a:rPr>
                        <a:t>Description</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4978269"/>
                  </a:ext>
                </a:extLst>
              </a:tr>
              <a:tr h="277338">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Location</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States in United States</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2702141"/>
                  </a:ext>
                </a:extLst>
              </a:tr>
              <a:tr h="277338">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State</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2 letter state code</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1729675"/>
                  </a:ext>
                </a:extLst>
              </a:tr>
              <a:tr h="277338">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Number of Households (in 1000)</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Number of households in each state</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3174613"/>
                  </a:ext>
                </a:extLst>
              </a:tr>
              <a:tr h="277338">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Number of Pet Households (in 1000)</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Number of households owning pets</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1425037"/>
                  </a:ext>
                </a:extLst>
              </a:tr>
              <a:tr h="277338">
                <a:tc>
                  <a:txBody>
                    <a:bodyPr/>
                    <a:lstStyle/>
                    <a:p>
                      <a:pPr algn="ctr" rtl="0" fontAlgn="t">
                        <a:spcBef>
                          <a:spcPts val="0"/>
                        </a:spcBef>
                        <a:spcAft>
                          <a:spcPts val="0"/>
                        </a:spcAft>
                      </a:pPr>
                      <a:r>
                        <a:rPr lang="en-US" sz="1000" b="1" i="1" u="none" strike="noStrike" dirty="0">
                          <a:ln>
                            <a:noFill/>
                          </a:ln>
                          <a:solidFill>
                            <a:schemeClr val="tx1"/>
                          </a:solidFill>
                          <a:effectLst>
                            <a:outerShdw blurRad="50800" dist="38100" dir="8100000" algn="tr" rotWithShape="0">
                              <a:prstClr val="black">
                                <a:alpha val="40000"/>
                              </a:prstClr>
                            </a:outerShdw>
                          </a:effectLst>
                        </a:rPr>
                        <a:t>Percentage of households with pets</a:t>
                      </a:r>
                      <a:endParaRPr lang="en-US" sz="1000" b="1" i="1" u="none"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1" i="1" u="none" strike="noStrike" dirty="0">
                          <a:ln>
                            <a:noFill/>
                          </a:ln>
                          <a:solidFill>
                            <a:schemeClr val="tx1"/>
                          </a:solidFill>
                          <a:effectLst>
                            <a:outerShdw blurRad="50800" dist="38100" dir="8100000" algn="tr" rotWithShape="0">
                              <a:prstClr val="black">
                                <a:alpha val="40000"/>
                              </a:prstClr>
                            </a:outerShdw>
                          </a:effectLst>
                        </a:rPr>
                        <a:t>Number of households owning pets/Number of households in each state</a:t>
                      </a:r>
                      <a:endParaRPr lang="en-US" sz="1000" b="1" i="1" u="none"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0901047"/>
                  </a:ext>
                </a:extLst>
              </a:tr>
              <a:tr h="277338">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Dog Owning Households (1000s)</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Number of households owning dog pets</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8191628"/>
                  </a:ext>
                </a:extLst>
              </a:tr>
              <a:tr h="300370">
                <a:tc>
                  <a:txBody>
                    <a:bodyPr/>
                    <a:lstStyle/>
                    <a:p>
                      <a:pPr marL="0" algn="ctr" defTabSz="914400" rtl="0" eaLnBrk="1" fontAlgn="t" latinLnBrk="0" hangingPunct="1">
                        <a:spcBef>
                          <a:spcPts val="0"/>
                        </a:spcBef>
                        <a:spcAft>
                          <a:spcPts val="0"/>
                        </a:spcAft>
                      </a:pPr>
                      <a:r>
                        <a:rPr lang="en-US" sz="1000" b="1" i="1" u="none" strike="noStrike" kern="1200" dirty="0">
                          <a:ln>
                            <a:noFill/>
                          </a:ln>
                          <a:solidFill>
                            <a:schemeClr val="tx1"/>
                          </a:solidFill>
                          <a:effectLst>
                            <a:outerShdw blurRad="50800" dist="38100" dir="8100000" algn="tr" rotWithShape="0">
                              <a:prstClr val="black">
                                <a:alpha val="40000"/>
                              </a:prstClr>
                            </a:outerShdw>
                          </a:effectLst>
                        </a:rPr>
                        <a:t>Percentage of Dog Owners</a:t>
                      </a:r>
                      <a:endParaRPr lang="en-US" sz="1000" b="1" i="1" u="none" strike="noStrike" kern="1200"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ea typeface="+mn-ea"/>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en-US" sz="1000" b="1" i="1" u="none" strike="noStrike" kern="1200" dirty="0">
                          <a:ln>
                            <a:noFill/>
                          </a:ln>
                          <a:solidFill>
                            <a:schemeClr val="tx1"/>
                          </a:solidFill>
                          <a:effectLst>
                            <a:outerShdw blurRad="50800" dist="38100" dir="8100000" algn="tr" rotWithShape="0">
                              <a:prstClr val="black">
                                <a:alpha val="40000"/>
                              </a:prstClr>
                            </a:outerShdw>
                          </a:effectLst>
                        </a:rPr>
                        <a:t>Dog Owning Households (1000s)/Number of Households (in 1000)</a:t>
                      </a:r>
                      <a:endParaRPr lang="en-US" sz="1000" b="1" i="1" u="none" strike="noStrike" kern="1200"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ea typeface="+mn-ea"/>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5121178"/>
                  </a:ext>
                </a:extLst>
              </a:tr>
              <a:tr h="300370">
                <a:tc>
                  <a:txBody>
                    <a:bodyPr/>
                    <a:lstStyle/>
                    <a:p>
                      <a:pPr algn="ctr" rtl="0" fontAlgn="t">
                        <a:spcBef>
                          <a:spcPts val="0"/>
                        </a:spcBef>
                        <a:spcAft>
                          <a:spcPts val="0"/>
                        </a:spcAft>
                      </a:pPr>
                      <a:r>
                        <a:rPr lang="en-US" sz="1000" b="1" i="1" u="none" strike="noStrike" dirty="0">
                          <a:ln>
                            <a:noFill/>
                          </a:ln>
                          <a:solidFill>
                            <a:schemeClr val="tx1"/>
                          </a:solidFill>
                          <a:effectLst>
                            <a:outerShdw blurRad="50800" dist="38100" dir="8100000" algn="tr" rotWithShape="0">
                              <a:prstClr val="black">
                                <a:alpha val="40000"/>
                              </a:prstClr>
                            </a:outerShdw>
                          </a:effectLst>
                        </a:rPr>
                        <a:t>Mean </a:t>
                      </a:r>
                      <a:r>
                        <a:rPr lang="en-US" sz="1000" b="1" i="1" u="none" strike="noStrike" kern="1200" dirty="0">
                          <a:ln>
                            <a:noFill/>
                          </a:ln>
                          <a:solidFill>
                            <a:schemeClr val="tx1"/>
                          </a:solidFill>
                          <a:effectLst>
                            <a:outerShdw blurRad="50800" dist="38100" dir="8100000" algn="tr" rotWithShape="0">
                              <a:prstClr val="black">
                                <a:alpha val="40000"/>
                              </a:prstClr>
                            </a:outerShdw>
                          </a:effectLst>
                        </a:rPr>
                        <a:t>Number</a:t>
                      </a:r>
                      <a:r>
                        <a:rPr lang="en-US" sz="1000" b="1" i="1" u="none" strike="noStrike" dirty="0">
                          <a:ln>
                            <a:noFill/>
                          </a:ln>
                          <a:solidFill>
                            <a:schemeClr val="tx1"/>
                          </a:solidFill>
                          <a:effectLst>
                            <a:outerShdw blurRad="50800" dist="38100" dir="8100000" algn="tr" rotWithShape="0">
                              <a:prstClr val="black">
                                <a:alpha val="40000"/>
                              </a:prstClr>
                            </a:outerShdw>
                          </a:effectLst>
                        </a:rPr>
                        <a:t> of Dogs per household</a:t>
                      </a:r>
                      <a:endParaRPr lang="en-US" sz="1000" b="1" i="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1" i="1" u="none" strike="noStrike" dirty="0">
                          <a:ln>
                            <a:noFill/>
                          </a:ln>
                          <a:solidFill>
                            <a:schemeClr val="tx1"/>
                          </a:solidFill>
                          <a:effectLst>
                            <a:outerShdw blurRad="50800" dist="38100" dir="8100000" algn="tr" rotWithShape="0">
                              <a:prstClr val="black">
                                <a:alpha val="40000"/>
                              </a:prstClr>
                            </a:outerShdw>
                          </a:effectLst>
                        </a:rPr>
                        <a:t>Dog Population (in 1000)/Dog Owning Households (1000s)</a:t>
                      </a:r>
                      <a:endParaRPr lang="en-US" sz="1000" b="1" i="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0831128"/>
                  </a:ext>
                </a:extLst>
              </a:tr>
              <a:tr h="277338">
                <a:tc>
                  <a:txBody>
                    <a:bodyPr/>
                    <a:lstStyle/>
                    <a:p>
                      <a:pPr algn="ctr" rtl="0" fontAlgn="t">
                        <a:spcBef>
                          <a:spcPts val="0"/>
                        </a:spcBef>
                        <a:spcAft>
                          <a:spcPts val="0"/>
                        </a:spcAft>
                      </a:pPr>
                      <a:r>
                        <a:rPr lang="en-US" sz="1000" u="none" strike="noStrike">
                          <a:ln>
                            <a:noFill/>
                          </a:ln>
                          <a:solidFill>
                            <a:schemeClr val="tx1"/>
                          </a:solidFill>
                          <a:effectLst>
                            <a:outerShdw blurRad="50800" dist="38100" dir="8100000" algn="tr" rotWithShape="0">
                              <a:prstClr val="black">
                                <a:alpha val="40000"/>
                              </a:prstClr>
                            </a:outerShdw>
                          </a:effectLst>
                        </a:rPr>
                        <a:t>Dog Population (in 1000)</a:t>
                      </a:r>
                      <a:endParaRPr lang="en-US" sz="1000" b="1">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Total Dogs</a:t>
                      </a:r>
                      <a:r>
                        <a:rPr lang="en-US" sz="1000" u="none" strike="noStrike" baseline="0" dirty="0">
                          <a:ln>
                            <a:noFill/>
                          </a:ln>
                          <a:solidFill>
                            <a:schemeClr val="tx1"/>
                          </a:solidFill>
                          <a:effectLst>
                            <a:outerShdw blurRad="50800" dist="38100" dir="8100000" algn="tr" rotWithShape="0">
                              <a:prstClr val="black">
                                <a:alpha val="40000"/>
                              </a:prstClr>
                            </a:outerShdw>
                          </a:effectLst>
                        </a:rPr>
                        <a:t> population</a:t>
                      </a:r>
                      <a:r>
                        <a:rPr lang="en-US" sz="1000" u="none" strike="noStrike" dirty="0">
                          <a:ln>
                            <a:noFill/>
                          </a:ln>
                          <a:solidFill>
                            <a:schemeClr val="tx1"/>
                          </a:solidFill>
                          <a:effectLst>
                            <a:outerShdw blurRad="50800" dist="38100" dir="8100000" algn="tr" rotWithShape="0">
                              <a:prstClr val="black">
                                <a:alpha val="40000"/>
                              </a:prstClr>
                            </a:outerShdw>
                          </a:effectLst>
                        </a:rPr>
                        <a:t> in each state </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5614276"/>
                  </a:ext>
                </a:extLst>
              </a:tr>
              <a:tr h="277338">
                <a:tc>
                  <a:txBody>
                    <a:bodyPr/>
                    <a:lstStyle/>
                    <a:p>
                      <a:pPr algn="ctr" rtl="0" fontAlgn="t">
                        <a:spcBef>
                          <a:spcPts val="0"/>
                        </a:spcBef>
                        <a:spcAft>
                          <a:spcPts val="0"/>
                        </a:spcAft>
                      </a:pPr>
                      <a:r>
                        <a:rPr lang="en-US" sz="1000" b="1" i="1" u="none" strike="noStrike" dirty="0">
                          <a:ln>
                            <a:noFill/>
                          </a:ln>
                          <a:solidFill>
                            <a:schemeClr val="tx1"/>
                          </a:solidFill>
                          <a:effectLst>
                            <a:outerShdw blurRad="50800" dist="38100" dir="8100000" algn="tr" rotWithShape="0">
                              <a:prstClr val="black">
                                <a:alpha val="40000"/>
                              </a:prstClr>
                            </a:outerShdw>
                          </a:effectLst>
                        </a:rPr>
                        <a:t>Percentage of Cat Owners</a:t>
                      </a:r>
                      <a:endParaRPr lang="en-US" sz="1000" b="1" i="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1" i="1" u="none" strike="noStrike" dirty="0">
                          <a:ln>
                            <a:noFill/>
                          </a:ln>
                          <a:solidFill>
                            <a:schemeClr val="tx1"/>
                          </a:solidFill>
                          <a:effectLst>
                            <a:outerShdw blurRad="50800" dist="38100" dir="8100000" algn="tr" rotWithShape="0">
                              <a:prstClr val="black">
                                <a:alpha val="40000"/>
                              </a:prstClr>
                            </a:outerShdw>
                          </a:effectLst>
                        </a:rPr>
                        <a:t>Cat Owning Households/Number of Households (in 1000)</a:t>
                      </a:r>
                      <a:endParaRPr lang="en-US" sz="1000" b="1" i="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8333454"/>
                  </a:ext>
                </a:extLst>
              </a:tr>
              <a:tr h="277338">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Cat Owning Households</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u="none" strike="noStrike" dirty="0">
                          <a:ln>
                            <a:noFill/>
                          </a:ln>
                          <a:solidFill>
                            <a:schemeClr val="tx1"/>
                          </a:solidFill>
                          <a:effectLst>
                            <a:outerShdw blurRad="50800" dist="38100" dir="8100000" algn="tr" rotWithShape="0">
                              <a:prstClr val="black">
                                <a:alpha val="40000"/>
                              </a:prstClr>
                            </a:outerShdw>
                          </a:effectLst>
                        </a:rPr>
                        <a:t>Number of households owning cat pets</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5517071"/>
                  </a:ext>
                </a:extLst>
              </a:tr>
              <a:tr h="300370">
                <a:tc>
                  <a:txBody>
                    <a:bodyPr/>
                    <a:lstStyle/>
                    <a:p>
                      <a:pPr algn="ctr" rtl="0" fontAlgn="t">
                        <a:spcBef>
                          <a:spcPts val="0"/>
                        </a:spcBef>
                        <a:spcAft>
                          <a:spcPts val="0"/>
                        </a:spcAft>
                      </a:pPr>
                      <a:r>
                        <a:rPr lang="en-US" sz="1000" b="1" i="1" u="none" strike="noStrike" dirty="0">
                          <a:ln>
                            <a:noFill/>
                          </a:ln>
                          <a:solidFill>
                            <a:schemeClr val="tx1"/>
                          </a:solidFill>
                          <a:effectLst>
                            <a:outerShdw blurRad="50800" dist="38100" dir="8100000" algn="tr" rotWithShape="0">
                              <a:prstClr val="black">
                                <a:alpha val="40000"/>
                              </a:prstClr>
                            </a:outerShdw>
                          </a:effectLst>
                        </a:rPr>
                        <a:t>Mean Number of Cats</a:t>
                      </a:r>
                      <a:endParaRPr lang="en-US" sz="1000" b="1" i="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US" sz="1000" b="1" i="1" u="none" strike="noStrike" dirty="0">
                          <a:ln>
                            <a:noFill/>
                          </a:ln>
                          <a:solidFill>
                            <a:schemeClr val="tx1"/>
                          </a:solidFill>
                          <a:effectLst>
                            <a:outerShdw blurRad="50800" dist="38100" dir="8100000" algn="tr" rotWithShape="0">
                              <a:prstClr val="black">
                                <a:alpha val="40000"/>
                              </a:prstClr>
                            </a:outerShdw>
                          </a:effectLst>
                        </a:rPr>
                        <a:t>Cats Population (in 1000)/Cats Owning Households (1000s)</a:t>
                      </a:r>
                      <a:endParaRPr lang="en-US" sz="1000" b="1" i="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389780"/>
                  </a:ext>
                </a:extLst>
              </a:tr>
              <a:tr h="300370">
                <a:tc>
                  <a:txBody>
                    <a:bodyPr/>
                    <a:lstStyle/>
                    <a:p>
                      <a:pPr algn="ctr" rtl="0" fontAlgn="t">
                        <a:spcBef>
                          <a:spcPts val="0"/>
                        </a:spcBef>
                        <a:spcAft>
                          <a:spcPts val="0"/>
                        </a:spcAft>
                      </a:pPr>
                      <a:r>
                        <a:rPr lang="en-US" sz="1000" dirty="0">
                          <a:ln>
                            <a:noFill/>
                          </a:ln>
                          <a:solidFill>
                            <a:schemeClr val="tx1"/>
                          </a:solidFill>
                          <a:effectLst>
                            <a:outerShdw blurRad="50800" dist="38100" dir="8100000" algn="tr" rotWithShape="0">
                              <a:prstClr val="black">
                                <a:alpha val="40000"/>
                              </a:prstClr>
                            </a:outerShdw>
                          </a:effectLst>
                        </a:rPr>
                        <a:t>Cats Population</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000" u="none" strike="noStrike" dirty="0">
                          <a:ln>
                            <a:noFill/>
                          </a:ln>
                          <a:solidFill>
                            <a:schemeClr val="tx1"/>
                          </a:solidFill>
                          <a:effectLst>
                            <a:outerShdw blurRad="50800" dist="38100" dir="8100000" algn="tr" rotWithShape="0">
                              <a:prstClr val="black">
                                <a:alpha val="40000"/>
                              </a:prstClr>
                            </a:outerShdw>
                          </a:effectLst>
                        </a:rPr>
                        <a:t>Total Dogs</a:t>
                      </a:r>
                      <a:r>
                        <a:rPr lang="en-US" sz="1000" u="none" strike="noStrike" baseline="0" dirty="0">
                          <a:ln>
                            <a:noFill/>
                          </a:ln>
                          <a:solidFill>
                            <a:schemeClr val="tx1"/>
                          </a:solidFill>
                          <a:effectLst>
                            <a:outerShdw blurRad="50800" dist="38100" dir="8100000" algn="tr" rotWithShape="0">
                              <a:prstClr val="black">
                                <a:alpha val="40000"/>
                              </a:prstClr>
                            </a:outerShdw>
                          </a:effectLst>
                        </a:rPr>
                        <a:t> population</a:t>
                      </a:r>
                      <a:r>
                        <a:rPr lang="en-US" sz="1000" u="none" strike="noStrike" dirty="0">
                          <a:ln>
                            <a:noFill/>
                          </a:ln>
                          <a:solidFill>
                            <a:schemeClr val="tx1"/>
                          </a:solidFill>
                          <a:effectLst>
                            <a:outerShdw blurRad="50800" dist="38100" dir="8100000" algn="tr" rotWithShape="0">
                              <a:prstClr val="black">
                                <a:alpha val="40000"/>
                              </a:prstClr>
                            </a:outerShdw>
                          </a:effectLst>
                        </a:rPr>
                        <a:t> in each state </a:t>
                      </a:r>
                      <a:endParaRPr lang="en-US" sz="1000" b="1" dirty="0">
                        <a:ln>
                          <a:noFill/>
                        </a:ln>
                        <a:solidFill>
                          <a:schemeClr val="tx1"/>
                        </a:solidFill>
                        <a:effectLst>
                          <a:outerShdw blurRad="50800" dist="38100" dir="8100000" algn="tr" rotWithShape="0">
                            <a:prstClr val="black">
                              <a:alpha val="40000"/>
                            </a:prstClr>
                          </a:outerShdw>
                        </a:effectLst>
                        <a:latin typeface="Adobe Clean" panose="020B0503020404020204" pitchFamily="34" charset="0"/>
                        <a:cs typeface="Calibri" panose="020F0502020204030204" pitchFamily="34" charset="0"/>
                      </a:endParaRPr>
                    </a:p>
                  </a:txBody>
                  <a:tcPr marL="61477" marR="61477" marT="61477" marB="614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9147661"/>
                  </a:ext>
                </a:extLst>
              </a:tr>
            </a:tbl>
          </a:graphicData>
        </a:graphic>
      </p:graphicFrame>
    </p:spTree>
    <p:extLst>
      <p:ext uri="{BB962C8B-B14F-4D97-AF65-F5344CB8AC3E}">
        <p14:creationId xmlns:p14="http://schemas.microsoft.com/office/powerpoint/2010/main" val="3053889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15050" y="178513"/>
            <a:ext cx="10515600" cy="4328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Antonio" charset="0"/>
                <a:ea typeface="Antonio" charset="0"/>
                <a:cs typeface="Antonio" charset="0"/>
              </a:rPr>
              <a:t>Descriptive Statistics (1/2)</a:t>
            </a:r>
          </a:p>
        </p:txBody>
      </p:sp>
      <p:graphicFrame>
        <p:nvGraphicFramePr>
          <p:cNvPr id="17" name="Content Placeholder 7">
            <a:extLst>
              <a:ext uri="{FF2B5EF4-FFF2-40B4-BE49-F238E27FC236}">
                <a16:creationId xmlns:a16="http://schemas.microsoft.com/office/drawing/2014/main" id="{90B1BD63-1325-4099-A398-A7F9FD0CBD8E}"/>
              </a:ext>
            </a:extLst>
          </p:cNvPr>
          <p:cNvGraphicFramePr>
            <a:graphicFrameLocks noGrp="1"/>
          </p:cNvGraphicFramePr>
          <p:nvPr>
            <p:ph idx="1"/>
            <p:extLst>
              <p:ext uri="{D42A27DB-BD31-4B8C-83A1-F6EECF244321}">
                <p14:modId xmlns:p14="http://schemas.microsoft.com/office/powerpoint/2010/main" val="740239207"/>
              </p:ext>
            </p:extLst>
          </p:nvPr>
        </p:nvGraphicFramePr>
        <p:xfrm>
          <a:off x="865153" y="727931"/>
          <a:ext cx="3898350" cy="2497655"/>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A41B4039-4CCD-4B6E-9790-35DED35BFB03}"/>
              </a:ext>
            </a:extLst>
          </p:cNvPr>
          <p:cNvSpPr>
            <a:spLocks noGrp="1"/>
          </p:cNvSpPr>
          <p:nvPr>
            <p:ph type="sldNum" sz="quarter" idx="12"/>
          </p:nvPr>
        </p:nvSpPr>
        <p:spPr>
          <a:xfrm>
            <a:off x="10595708" y="6453386"/>
            <a:ext cx="1596292" cy="404614"/>
          </a:xfrm>
        </p:spPr>
        <p:txBody>
          <a:bodyPr/>
          <a:lstStyle/>
          <a:p>
            <a:pPr algn="ctr"/>
            <a:fld id="{A7470CF2-300B-4E18-A981-F5008EB0785F}" type="slidenum">
              <a:rPr lang="en-US" smtClean="0"/>
              <a:pPr algn="ctr"/>
              <a:t>4</a:t>
            </a:fld>
            <a:endParaRPr lang="en-US" dirty="0"/>
          </a:p>
        </p:txBody>
      </p:sp>
      <p:sp>
        <p:nvSpPr>
          <p:cNvPr id="18" name="TextBox 17">
            <a:extLst>
              <a:ext uri="{FF2B5EF4-FFF2-40B4-BE49-F238E27FC236}">
                <a16:creationId xmlns:a16="http://schemas.microsoft.com/office/drawing/2014/main" id="{CE7A8134-A847-4161-91E3-7AEBE492FAD0}"/>
              </a:ext>
            </a:extLst>
          </p:cNvPr>
          <p:cNvSpPr txBox="1"/>
          <p:nvPr/>
        </p:nvSpPr>
        <p:spPr>
          <a:xfrm>
            <a:off x="865152" y="3376096"/>
            <a:ext cx="3898351" cy="93871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dirty="0"/>
              <a:t>From the preliminary comparison analysis between Cats and Dogs across all the states, we see that:</a:t>
            </a:r>
          </a:p>
          <a:p>
            <a:pPr marL="228600" indent="-228600">
              <a:buAutoNum type="alphaLcParenR"/>
            </a:pPr>
            <a:r>
              <a:rPr lang="en-US" sz="1100" dirty="0"/>
              <a:t>Number of HH with Dogs are higher than Cats</a:t>
            </a:r>
          </a:p>
          <a:p>
            <a:pPr marL="228600" indent="-228600">
              <a:buAutoNum type="alphaLcParenR"/>
            </a:pPr>
            <a:r>
              <a:rPr lang="en-US" sz="1100" dirty="0"/>
              <a:t>But, the Total Population of Cats is more than Dogs</a:t>
            </a:r>
          </a:p>
          <a:p>
            <a:pPr marL="228600" indent="-228600">
              <a:buAutoNum type="alphaLcParenR"/>
            </a:pPr>
            <a:endParaRPr lang="en-US" sz="1100" dirty="0"/>
          </a:p>
        </p:txBody>
      </p:sp>
      <p:sp>
        <p:nvSpPr>
          <p:cNvPr id="16" name="TextBox 15">
            <a:extLst>
              <a:ext uri="{FF2B5EF4-FFF2-40B4-BE49-F238E27FC236}">
                <a16:creationId xmlns:a16="http://schemas.microsoft.com/office/drawing/2014/main" id="{54E0BB21-B15D-4AD5-A8FA-710F3BEBDAEA}"/>
              </a:ext>
            </a:extLst>
          </p:cNvPr>
          <p:cNvSpPr txBox="1"/>
          <p:nvPr/>
        </p:nvSpPr>
        <p:spPr>
          <a:xfrm>
            <a:off x="1331447" y="831682"/>
            <a:ext cx="1322107" cy="215444"/>
          </a:xfrm>
          <a:prstGeom prst="rect">
            <a:avLst/>
          </a:prstGeom>
          <a:noFill/>
          <a:ln>
            <a:solidFill>
              <a:schemeClr val="tx1"/>
            </a:solidFill>
          </a:ln>
        </p:spPr>
        <p:txBody>
          <a:bodyPr wrap="square" rtlCol="0">
            <a:spAutoFit/>
          </a:bodyPr>
          <a:lstStyle/>
          <a:p>
            <a:r>
              <a:rPr lang="en-US" sz="800" dirty="0">
                <a:ln w="0"/>
                <a:effectLst>
                  <a:outerShdw blurRad="38100" dist="19050" dir="2700000" algn="tl" rotWithShape="0">
                    <a:schemeClr val="dk1">
                      <a:alpha val="40000"/>
                    </a:schemeClr>
                  </a:outerShdw>
                </a:effectLst>
              </a:rPr>
              <a:t>Cats vs. Dogs Comparison</a:t>
            </a:r>
          </a:p>
        </p:txBody>
      </p:sp>
      <p:sp>
        <p:nvSpPr>
          <p:cNvPr id="14" name="TextBox 13">
            <a:extLst>
              <a:ext uri="{FF2B5EF4-FFF2-40B4-BE49-F238E27FC236}">
                <a16:creationId xmlns:a16="http://schemas.microsoft.com/office/drawing/2014/main" id="{599D11D0-514C-4801-A20E-355F11FCA726}"/>
              </a:ext>
            </a:extLst>
          </p:cNvPr>
          <p:cNvSpPr txBox="1"/>
          <p:nvPr/>
        </p:nvSpPr>
        <p:spPr>
          <a:xfrm>
            <a:off x="838199" y="6436311"/>
            <a:ext cx="10321031" cy="215444"/>
          </a:xfrm>
          <a:prstGeom prst="rect">
            <a:avLst/>
          </a:prstGeom>
          <a:noFill/>
        </p:spPr>
        <p:txBody>
          <a:bodyPr wrap="square" rtlCol="0">
            <a:spAutoFit/>
          </a:bodyPr>
          <a:lstStyle/>
          <a:p>
            <a:r>
              <a:rPr lang="en-US" sz="800" dirty="0">
                <a:solidFill>
                  <a:srgbClr val="FF0000"/>
                </a:solidFill>
              </a:rPr>
              <a:t>*</a:t>
            </a:r>
            <a:r>
              <a:rPr lang="en-US" sz="800" b="1" dirty="0">
                <a:solidFill>
                  <a:srgbClr val="FF0000"/>
                </a:solidFill>
              </a:rPr>
              <a:t>In dual comparison histograms, some data has been overlapped.</a:t>
            </a:r>
          </a:p>
        </p:txBody>
      </p:sp>
      <p:grpSp>
        <p:nvGrpSpPr>
          <p:cNvPr id="4" name="Group 3"/>
          <p:cNvGrpSpPr/>
          <p:nvPr/>
        </p:nvGrpSpPr>
        <p:grpSpPr>
          <a:xfrm>
            <a:off x="5021397" y="727931"/>
            <a:ext cx="3355291" cy="5402129"/>
            <a:chOff x="5021397" y="727931"/>
            <a:chExt cx="3355291" cy="5402129"/>
          </a:xfrm>
        </p:grpSpPr>
        <p:grpSp>
          <p:nvGrpSpPr>
            <p:cNvPr id="12" name="Group 11">
              <a:extLst>
                <a:ext uri="{FF2B5EF4-FFF2-40B4-BE49-F238E27FC236}">
                  <a16:creationId xmlns:a16="http://schemas.microsoft.com/office/drawing/2014/main" id="{D2064E8C-DBB2-E347-9635-E3B3E8DE9540}"/>
                </a:ext>
              </a:extLst>
            </p:cNvPr>
            <p:cNvGrpSpPr/>
            <p:nvPr/>
          </p:nvGrpSpPr>
          <p:grpSpPr>
            <a:xfrm>
              <a:off x="5021397" y="727931"/>
              <a:ext cx="3355291" cy="5402129"/>
              <a:chOff x="8307101" y="-259067"/>
              <a:chExt cx="3355291" cy="5402129"/>
            </a:xfrm>
          </p:grpSpPr>
          <p:pic>
            <p:nvPicPr>
              <p:cNvPr id="21" name="Picture 2" descr="https://lh4.googleusercontent.com/KP99Lo8iiv1K-iC63hSd_4Ho4sHGIw-Zi0zn9Nue2wJY_MRMrUoGTUUfVx6R0Jl4dxm1VrybXYcVyV9WYpMaiQYz1tYDGF52rHLEoVe_TRKpGdL6CfQz-N4bfXEvKBRhZ2HEbr1O">
                <a:extLst>
                  <a:ext uri="{FF2B5EF4-FFF2-40B4-BE49-F238E27FC236}">
                    <a16:creationId xmlns:a16="http://schemas.microsoft.com/office/drawing/2014/main" id="{F6DC4988-A71A-4C63-AF3D-FC1CC708B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491" y="-259067"/>
                <a:ext cx="3341901" cy="17517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05C1D1E-6B5B-40E4-AC8C-D093AE58C8DD}"/>
                  </a:ext>
                </a:extLst>
              </p:cNvPr>
              <p:cNvSpPr txBox="1"/>
              <p:nvPr/>
            </p:nvSpPr>
            <p:spPr>
              <a:xfrm>
                <a:off x="8307101" y="3527235"/>
                <a:ext cx="3355290" cy="1615827"/>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b="1" dirty="0"/>
                  <a:t>Comparison of % of HH’s with Pets, Cats and Dogs</a:t>
                </a:r>
              </a:p>
              <a:p>
                <a:r>
                  <a:rPr lang="en-US" sz="1100" dirty="0"/>
                  <a:t>From the histograms* we can observe that:</a:t>
                </a:r>
              </a:p>
              <a:p>
                <a:pPr marL="228600" indent="-228600">
                  <a:buAutoNum type="alphaLcParenR"/>
                </a:pPr>
                <a:r>
                  <a:rPr lang="en-US" sz="1100" dirty="0"/>
                  <a:t>33 States out of 48 have 50-60% of HH’s with Pets</a:t>
                </a:r>
              </a:p>
              <a:p>
                <a:pPr marL="228600" indent="-228600">
                  <a:buFontTx/>
                  <a:buAutoNum type="alphaLcParenR"/>
                </a:pPr>
                <a:r>
                  <a:rPr lang="en-US" sz="1100" dirty="0"/>
                  <a:t>37 Sates have 30-45% of HH’s with Dogs</a:t>
                </a:r>
              </a:p>
              <a:p>
                <a:pPr marL="228600" indent="-228600">
                  <a:buFontTx/>
                  <a:buAutoNum type="alphaLcParenR"/>
                </a:pPr>
                <a:r>
                  <a:rPr lang="en-US" sz="1100" dirty="0"/>
                  <a:t>40 States have 25-35% of HH with Cats</a:t>
                </a:r>
              </a:p>
              <a:p>
                <a:r>
                  <a:rPr lang="en-US" sz="1100" b="1" i="1" u="sng" dirty="0"/>
                  <a:t>From this we can confirm that the Dogs are more popular among the HH’s across all the States.</a:t>
                </a:r>
                <a:endParaRPr lang="en-US" sz="1100" i="1" u="sng" dirty="0"/>
              </a:p>
              <a:p>
                <a:endParaRPr lang="en-US" sz="1100" b="1" i="1" u="sng" dirty="0"/>
              </a:p>
            </p:txBody>
          </p:sp>
          <p:pic>
            <p:nvPicPr>
              <p:cNvPr id="8" name="Picture 7">
                <a:extLst>
                  <a:ext uri="{FF2B5EF4-FFF2-40B4-BE49-F238E27FC236}">
                    <a16:creationId xmlns:a16="http://schemas.microsoft.com/office/drawing/2014/main" id="{F6E96596-AEC6-434A-A345-641DA024ACE1}"/>
                  </a:ext>
                </a:extLst>
              </p:cNvPr>
              <p:cNvPicPr>
                <a:picLocks noChangeAspect="1"/>
              </p:cNvPicPr>
              <p:nvPr/>
            </p:nvPicPr>
            <p:blipFill>
              <a:blip r:embed="rId4"/>
              <a:stretch>
                <a:fillRect/>
              </a:stretch>
            </p:blipFill>
            <p:spPr>
              <a:xfrm>
                <a:off x="8320491" y="1654067"/>
                <a:ext cx="3341900" cy="1751764"/>
              </a:xfrm>
              <a:prstGeom prst="rect">
                <a:avLst/>
              </a:prstGeom>
              <a:ln>
                <a:solidFill>
                  <a:schemeClr val="tx1"/>
                </a:solidFill>
              </a:ln>
            </p:spPr>
          </p:pic>
        </p:grpSp>
        <p:pic>
          <p:nvPicPr>
            <p:cNvPr id="2" name="Picture 1"/>
            <p:cNvPicPr>
              <a:picLocks noChangeAspect="1"/>
            </p:cNvPicPr>
            <p:nvPr/>
          </p:nvPicPr>
          <p:blipFill>
            <a:blip r:embed="rId5"/>
            <a:stretch>
              <a:fillRect/>
            </a:stretch>
          </p:blipFill>
          <p:spPr>
            <a:xfrm>
              <a:off x="7633952" y="2679497"/>
              <a:ext cx="742735" cy="152916"/>
            </a:xfrm>
            <a:prstGeom prst="rect">
              <a:avLst/>
            </a:prstGeom>
          </p:spPr>
        </p:pic>
      </p:grpSp>
      <p:grpSp>
        <p:nvGrpSpPr>
          <p:cNvPr id="5" name="Group 4"/>
          <p:cNvGrpSpPr/>
          <p:nvPr/>
        </p:nvGrpSpPr>
        <p:grpSpPr>
          <a:xfrm>
            <a:off x="8647971" y="727931"/>
            <a:ext cx="3359021" cy="5064211"/>
            <a:chOff x="8647971" y="727931"/>
            <a:chExt cx="3359021" cy="5064211"/>
          </a:xfrm>
        </p:grpSpPr>
        <p:grpSp>
          <p:nvGrpSpPr>
            <p:cNvPr id="3" name="Group 2"/>
            <p:cNvGrpSpPr/>
            <p:nvPr/>
          </p:nvGrpSpPr>
          <p:grpSpPr>
            <a:xfrm>
              <a:off x="8647971" y="727931"/>
              <a:ext cx="3359021" cy="5064211"/>
              <a:chOff x="5038078" y="732791"/>
              <a:chExt cx="3359021" cy="5064211"/>
            </a:xfrm>
          </p:grpSpPr>
          <p:sp>
            <p:nvSpPr>
              <p:cNvPr id="29" name="TextBox 28">
                <a:extLst>
                  <a:ext uri="{FF2B5EF4-FFF2-40B4-BE49-F238E27FC236}">
                    <a16:creationId xmlns:a16="http://schemas.microsoft.com/office/drawing/2014/main" id="{F823CCAE-7E3A-4481-9876-B1611459266C}"/>
                  </a:ext>
                </a:extLst>
              </p:cNvPr>
              <p:cNvSpPr txBox="1"/>
              <p:nvPr/>
            </p:nvSpPr>
            <p:spPr>
              <a:xfrm>
                <a:off x="5038078" y="3380956"/>
                <a:ext cx="3359021" cy="2416046"/>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t>Comparison of avg. number of Dogs or Cats per HH across the States</a:t>
                </a:r>
              </a:p>
              <a:p>
                <a:r>
                  <a:rPr lang="en-US" sz="1200" dirty="0"/>
                  <a:t>From the data and histogram* we can say that:</a:t>
                </a:r>
              </a:p>
              <a:p>
                <a:pPr marL="228600" indent="-228600">
                  <a:buAutoNum type="alphaLcParenR"/>
                </a:pPr>
                <a:r>
                  <a:rPr lang="en-US" sz="1200" dirty="0"/>
                  <a:t>Avg. Cats varied from 1.7 to 2.6, whereas Dogs varied from 1.1 to 2.1</a:t>
                </a:r>
              </a:p>
              <a:p>
                <a:pPr marL="228600" indent="-228600">
                  <a:buAutoNum type="alphaLcParenR"/>
                </a:pPr>
                <a:r>
                  <a:rPr lang="en-US" sz="1200" dirty="0"/>
                  <a:t>Major proportion of States (42 out of 48) have avg. no. of Cats between 1.8 to 2.2</a:t>
                </a:r>
              </a:p>
              <a:p>
                <a:pPr marL="228600" indent="-228600">
                  <a:buAutoNum type="alphaLcParenR"/>
                </a:pPr>
                <a:r>
                  <a:rPr lang="en-US" sz="1200" dirty="0"/>
                  <a:t>Whereas, 32 States have avg. no. of Dogs between 1.2 to 1.6</a:t>
                </a:r>
              </a:p>
              <a:p>
                <a:r>
                  <a:rPr lang="en-US" sz="1200" b="1" i="1" u="sng" dirty="0"/>
                  <a:t>We can conclude that per HH there are more number of Cats than Dogs across the United States.</a:t>
                </a:r>
              </a:p>
              <a:p>
                <a:endParaRPr lang="en-US" sz="700" dirty="0"/>
              </a:p>
            </p:txBody>
          </p:sp>
          <p:pic>
            <p:nvPicPr>
              <p:cNvPr id="26" name="Picture 25">
                <a:extLst>
                  <a:ext uri="{FF2B5EF4-FFF2-40B4-BE49-F238E27FC236}">
                    <a16:creationId xmlns:a16="http://schemas.microsoft.com/office/drawing/2014/main" id="{3DFDE38D-0454-3B4C-B158-07339483A454}"/>
                  </a:ext>
                </a:extLst>
              </p:cNvPr>
              <p:cNvPicPr/>
              <p:nvPr/>
            </p:nvPicPr>
            <p:blipFill>
              <a:blip r:embed="rId6"/>
              <a:stretch>
                <a:fillRect/>
              </a:stretch>
            </p:blipFill>
            <p:spPr>
              <a:xfrm>
                <a:off x="5055198" y="732791"/>
                <a:ext cx="3341901" cy="2502320"/>
              </a:xfrm>
              <a:prstGeom prst="rect">
                <a:avLst/>
              </a:prstGeom>
              <a:ln>
                <a:solidFill>
                  <a:schemeClr val="tx1"/>
                </a:solidFill>
              </a:ln>
            </p:spPr>
          </p:pic>
        </p:grpSp>
        <p:pic>
          <p:nvPicPr>
            <p:cNvPr id="28" name="Picture 27"/>
            <p:cNvPicPr>
              <a:picLocks noChangeAspect="1"/>
            </p:cNvPicPr>
            <p:nvPr/>
          </p:nvPicPr>
          <p:blipFill>
            <a:blip r:embed="rId5"/>
            <a:stretch>
              <a:fillRect/>
            </a:stretch>
          </p:blipFill>
          <p:spPr>
            <a:xfrm>
              <a:off x="11264257" y="780577"/>
              <a:ext cx="742735" cy="152916"/>
            </a:xfrm>
            <a:prstGeom prst="rect">
              <a:avLst/>
            </a:prstGeom>
          </p:spPr>
        </p:pic>
      </p:grpSp>
    </p:spTree>
    <p:extLst>
      <p:ext uri="{BB962C8B-B14F-4D97-AF65-F5344CB8AC3E}">
        <p14:creationId xmlns:p14="http://schemas.microsoft.com/office/powerpoint/2010/main" val="97605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txBox="1">
            <a:spLocks/>
          </p:cNvSpPr>
          <p:nvPr/>
        </p:nvSpPr>
        <p:spPr>
          <a:xfrm>
            <a:off x="838200" y="178513"/>
            <a:ext cx="10515600" cy="4328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Antonio" charset="0"/>
                <a:ea typeface="Antonio" charset="0"/>
                <a:cs typeface="Antonio" charset="0"/>
              </a:rPr>
              <a:t>Descriptive Statistics (2/2)</a:t>
            </a:r>
          </a:p>
        </p:txBody>
      </p:sp>
      <p:sp>
        <p:nvSpPr>
          <p:cNvPr id="10" name="TextBox 9">
            <a:extLst>
              <a:ext uri="{FF2B5EF4-FFF2-40B4-BE49-F238E27FC236}">
                <a16:creationId xmlns:a16="http://schemas.microsoft.com/office/drawing/2014/main" id="{A986F7AA-37A6-474E-B5C5-949A5209891E}"/>
              </a:ext>
            </a:extLst>
          </p:cNvPr>
          <p:cNvSpPr txBox="1"/>
          <p:nvPr/>
        </p:nvSpPr>
        <p:spPr>
          <a:xfrm>
            <a:off x="838199" y="1025838"/>
            <a:ext cx="10871448" cy="461665"/>
          </a:xfrm>
          <a:prstGeom prst="rect">
            <a:avLst/>
          </a:prstGeom>
          <a:noFill/>
        </p:spPr>
        <p:txBody>
          <a:bodyPr wrap="square" rtlCol="0">
            <a:spAutoFit/>
          </a:bodyPr>
          <a:lstStyle/>
          <a:p>
            <a:pPr marL="228600" indent="-228600">
              <a:buAutoNum type="arabicPeriod"/>
            </a:pPr>
            <a:r>
              <a:rPr lang="en-US" sz="1200" b="1" dirty="0"/>
              <a:t>Bottom 10 States with the least % of HH’s having Pets:</a:t>
            </a:r>
          </a:p>
          <a:p>
            <a:pPr marL="171450" indent="-171450">
              <a:buFont typeface="Arial" panose="020B0604020202020204" pitchFamily="34" charset="0"/>
              <a:buChar char="•"/>
            </a:pPr>
            <a:r>
              <a:rPr lang="en-US" sz="1200" dirty="0"/>
              <a:t>From the below charts, we can observe that states like: </a:t>
            </a:r>
            <a:r>
              <a:rPr lang="en-US" sz="1200" i="1" u="sng" dirty="0"/>
              <a:t>Massachusetts</a:t>
            </a:r>
            <a:r>
              <a:rPr lang="en-US" sz="1200" dirty="0"/>
              <a:t>, </a:t>
            </a:r>
            <a:r>
              <a:rPr lang="en-US" sz="1200" i="1" u="sng" dirty="0"/>
              <a:t>New York </a:t>
            </a:r>
            <a:r>
              <a:rPr lang="en-US" sz="1200" dirty="0"/>
              <a:t>and </a:t>
            </a:r>
            <a:r>
              <a:rPr lang="en-US" sz="1200" i="1" u="sng" dirty="0"/>
              <a:t>New Jersey </a:t>
            </a:r>
            <a:r>
              <a:rPr lang="en-US" sz="1200" dirty="0"/>
              <a:t>have least % of HH with Pets and Dogs.</a:t>
            </a:r>
          </a:p>
        </p:txBody>
      </p:sp>
      <p:sp>
        <p:nvSpPr>
          <p:cNvPr id="14" name="TextBox 13">
            <a:extLst>
              <a:ext uri="{FF2B5EF4-FFF2-40B4-BE49-F238E27FC236}">
                <a16:creationId xmlns:a16="http://schemas.microsoft.com/office/drawing/2014/main" id="{2F57F89C-8CEF-43F6-AA05-E5E2C0D0B8A6}"/>
              </a:ext>
            </a:extLst>
          </p:cNvPr>
          <p:cNvSpPr txBox="1"/>
          <p:nvPr/>
        </p:nvSpPr>
        <p:spPr>
          <a:xfrm>
            <a:off x="872971" y="4583224"/>
            <a:ext cx="4675573" cy="646331"/>
          </a:xfrm>
          <a:prstGeom prst="rect">
            <a:avLst/>
          </a:prstGeom>
          <a:noFill/>
        </p:spPr>
        <p:txBody>
          <a:bodyPr wrap="square" rtlCol="0">
            <a:spAutoFit/>
          </a:bodyPr>
          <a:lstStyle/>
          <a:p>
            <a:r>
              <a:rPr lang="en-US" sz="1200" b="1" dirty="0"/>
              <a:t>2.  Bottom 10 States with average number of Dogs and Cats per HH:</a:t>
            </a:r>
          </a:p>
          <a:p>
            <a:pPr marL="171450" indent="-171450">
              <a:buFont typeface="Arial" panose="020B0604020202020204" pitchFamily="34" charset="0"/>
              <a:buChar char="•"/>
            </a:pPr>
            <a:r>
              <a:rPr lang="en-US" sz="1200" dirty="0"/>
              <a:t>In the data table, we are comparing the states with the least avg. number of Cats vs. Dogs per HH.</a:t>
            </a:r>
          </a:p>
        </p:txBody>
      </p:sp>
      <p:sp>
        <p:nvSpPr>
          <p:cNvPr id="15" name="TextBox 14">
            <a:extLst>
              <a:ext uri="{FF2B5EF4-FFF2-40B4-BE49-F238E27FC236}">
                <a16:creationId xmlns:a16="http://schemas.microsoft.com/office/drawing/2014/main" id="{A0302161-DF70-460D-9A70-267F990C2E01}"/>
              </a:ext>
            </a:extLst>
          </p:cNvPr>
          <p:cNvSpPr txBox="1"/>
          <p:nvPr/>
        </p:nvSpPr>
        <p:spPr>
          <a:xfrm>
            <a:off x="1152297" y="5508996"/>
            <a:ext cx="418510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i="1" u="sng" dirty="0"/>
              <a:t>Overall, we observe that the states like - Massachusetts, New York and New Jersey have both low % of HH with Pets (Cats and Dog) and Avg. number of Cats &amp; Dogs per HH.</a:t>
            </a:r>
          </a:p>
        </p:txBody>
      </p:sp>
      <p:pic>
        <p:nvPicPr>
          <p:cNvPr id="3" name="Picture 2">
            <a:extLst>
              <a:ext uri="{FF2B5EF4-FFF2-40B4-BE49-F238E27FC236}">
                <a16:creationId xmlns:a16="http://schemas.microsoft.com/office/drawing/2014/main" id="{50F45A88-B8D9-4163-970D-F3689F6C7C63}"/>
              </a:ext>
            </a:extLst>
          </p:cNvPr>
          <p:cNvPicPr>
            <a:picLocks noChangeAspect="1"/>
          </p:cNvPicPr>
          <p:nvPr/>
        </p:nvPicPr>
        <p:blipFill>
          <a:blip r:embed="rId2"/>
          <a:stretch>
            <a:fillRect/>
          </a:stretch>
        </p:blipFill>
        <p:spPr>
          <a:xfrm>
            <a:off x="5685089" y="1628445"/>
            <a:ext cx="4875337" cy="2889172"/>
          </a:xfrm>
          <a:prstGeom prst="rect">
            <a:avLst/>
          </a:prstGeom>
          <a:ln>
            <a:solidFill>
              <a:schemeClr val="tx1"/>
            </a:solidFill>
          </a:ln>
        </p:spPr>
      </p:pic>
      <p:pic>
        <p:nvPicPr>
          <p:cNvPr id="4" name="Picture 3">
            <a:extLst>
              <a:ext uri="{FF2B5EF4-FFF2-40B4-BE49-F238E27FC236}">
                <a16:creationId xmlns:a16="http://schemas.microsoft.com/office/drawing/2014/main" id="{BA06ED09-09B1-41ED-9E40-37E8CFB0EF37}"/>
              </a:ext>
            </a:extLst>
          </p:cNvPr>
          <p:cNvPicPr>
            <a:picLocks noChangeAspect="1"/>
          </p:cNvPicPr>
          <p:nvPr/>
        </p:nvPicPr>
        <p:blipFill>
          <a:blip r:embed="rId3"/>
          <a:stretch>
            <a:fillRect/>
          </a:stretch>
        </p:blipFill>
        <p:spPr>
          <a:xfrm>
            <a:off x="1152297" y="1628445"/>
            <a:ext cx="4396247" cy="2901077"/>
          </a:xfrm>
          <a:prstGeom prst="rect">
            <a:avLst/>
          </a:prstGeom>
          <a:ln>
            <a:solidFill>
              <a:schemeClr val="tx1"/>
            </a:solidFill>
          </a:ln>
        </p:spPr>
      </p:pic>
      <p:sp>
        <p:nvSpPr>
          <p:cNvPr id="5" name="TextBox 4">
            <a:extLst>
              <a:ext uri="{FF2B5EF4-FFF2-40B4-BE49-F238E27FC236}">
                <a16:creationId xmlns:a16="http://schemas.microsoft.com/office/drawing/2014/main" id="{8D9A583E-2A6D-43B8-ACD1-CD1FA2624C19}"/>
              </a:ext>
            </a:extLst>
          </p:cNvPr>
          <p:cNvSpPr txBox="1"/>
          <p:nvPr/>
        </p:nvSpPr>
        <p:spPr>
          <a:xfrm>
            <a:off x="838200" y="673992"/>
            <a:ext cx="9958330" cy="292388"/>
          </a:xfrm>
          <a:prstGeom prst="rect">
            <a:avLst/>
          </a:prstGeom>
          <a:noFill/>
        </p:spPr>
        <p:txBody>
          <a:bodyPr wrap="square" rtlCol="0">
            <a:spAutoFit/>
          </a:bodyPr>
          <a:lstStyle/>
          <a:p>
            <a:r>
              <a:rPr lang="en-US" sz="1300" b="1" u="sng" dirty="0"/>
              <a:t>So far, we analyzed the data at overall level including all the states. Now, we would like to do some analysis and comparison at State level. </a:t>
            </a:r>
          </a:p>
        </p:txBody>
      </p:sp>
      <p:pic>
        <p:nvPicPr>
          <p:cNvPr id="6" name="Picture 5">
            <a:extLst>
              <a:ext uri="{FF2B5EF4-FFF2-40B4-BE49-F238E27FC236}">
                <a16:creationId xmlns:a16="http://schemas.microsoft.com/office/drawing/2014/main" id="{E37366C0-2C24-455E-BC61-CC6A3B61AC1A}"/>
              </a:ext>
            </a:extLst>
          </p:cNvPr>
          <p:cNvPicPr>
            <a:picLocks noChangeAspect="1"/>
          </p:cNvPicPr>
          <p:nvPr/>
        </p:nvPicPr>
        <p:blipFill>
          <a:blip r:embed="rId4"/>
          <a:stretch>
            <a:fillRect/>
          </a:stretch>
        </p:blipFill>
        <p:spPr>
          <a:xfrm>
            <a:off x="5685089" y="4529522"/>
            <a:ext cx="4875337" cy="2195452"/>
          </a:xfrm>
          <a:prstGeom prst="rect">
            <a:avLst/>
          </a:prstGeom>
          <a:ln>
            <a:solidFill>
              <a:schemeClr val="tx1"/>
            </a:solidFill>
          </a:ln>
        </p:spPr>
      </p:pic>
      <p:sp>
        <p:nvSpPr>
          <p:cNvPr id="8" name="Slide Number Placeholder 7">
            <a:extLst>
              <a:ext uri="{FF2B5EF4-FFF2-40B4-BE49-F238E27FC236}">
                <a16:creationId xmlns:a16="http://schemas.microsoft.com/office/drawing/2014/main" id="{9255747A-92E7-4A04-8B62-E2F73FD4A0EC}"/>
              </a:ext>
            </a:extLst>
          </p:cNvPr>
          <p:cNvSpPr>
            <a:spLocks noGrp="1"/>
          </p:cNvSpPr>
          <p:nvPr>
            <p:ph type="sldNum" sz="quarter" idx="12"/>
          </p:nvPr>
        </p:nvSpPr>
        <p:spPr>
          <a:xfrm>
            <a:off x="10595708" y="6453386"/>
            <a:ext cx="1596292" cy="404614"/>
          </a:xfrm>
        </p:spPr>
        <p:txBody>
          <a:bodyPr/>
          <a:lstStyle/>
          <a:p>
            <a:pPr algn="ctr"/>
            <a:fld id="{A7470CF2-300B-4E18-A981-F5008EB0785F}" type="slidenum">
              <a:rPr lang="en-US" smtClean="0"/>
              <a:pPr algn="ctr"/>
              <a:t>5</a:t>
            </a:fld>
            <a:endParaRPr lang="en-US" dirty="0"/>
          </a:p>
        </p:txBody>
      </p:sp>
    </p:spTree>
    <p:extLst>
      <p:ext uri="{BB962C8B-B14F-4D97-AF65-F5344CB8AC3E}">
        <p14:creationId xmlns:p14="http://schemas.microsoft.com/office/powerpoint/2010/main" val="1152362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2175" y="645358"/>
            <a:ext cx="10125270" cy="830997"/>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200" dirty="0"/>
              <a:t>Now in the below slides we are going to look at the real business of statistics. Although the heading – “Statistical Inference” may looks bit scary, but in a nutshell,  what is does is to save our time and money by telling - Which pet to sell – Cats or Dogs?</a:t>
            </a:r>
          </a:p>
          <a:p>
            <a:endParaRPr lang="en-US" sz="1200" dirty="0"/>
          </a:p>
          <a:p>
            <a:pPr algn="just"/>
            <a:r>
              <a:rPr lang="en-US" sz="1200" dirty="0"/>
              <a:t>From the AVMA, we understood the following about the population of Cats and Dogs:</a:t>
            </a:r>
          </a:p>
        </p:txBody>
      </p:sp>
      <p:sp>
        <p:nvSpPr>
          <p:cNvPr id="19" name="Title 1"/>
          <p:cNvSpPr txBox="1">
            <a:spLocks/>
          </p:cNvSpPr>
          <p:nvPr/>
        </p:nvSpPr>
        <p:spPr>
          <a:xfrm>
            <a:off x="838200" y="178513"/>
            <a:ext cx="10515600" cy="4328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Antonio" charset="0"/>
                <a:ea typeface="Antonio" charset="0"/>
                <a:cs typeface="Antonio" charset="0"/>
              </a:rPr>
              <a:t>Statistical Inference(1/3)</a:t>
            </a:r>
          </a:p>
        </p:txBody>
      </p:sp>
      <p:sp>
        <p:nvSpPr>
          <p:cNvPr id="3" name="Rectangle 2"/>
          <p:cNvSpPr/>
          <p:nvPr/>
        </p:nvSpPr>
        <p:spPr>
          <a:xfrm>
            <a:off x="5984810" y="1942127"/>
            <a:ext cx="4932410" cy="276999"/>
          </a:xfrm>
          <a:prstGeom prst="rect">
            <a:avLst/>
          </a:prstGeom>
        </p:spPr>
        <p:txBody>
          <a:bodyPr wrap="square">
            <a:spAutoFit/>
          </a:bodyPr>
          <a:lstStyle/>
          <a:p>
            <a:r>
              <a:rPr lang="en-US" sz="1200" b="1" dirty="0">
                <a:solidFill>
                  <a:srgbClr val="000000"/>
                </a:solidFill>
                <a:sym typeface="Wingdings"/>
              </a:rPr>
              <a:t>  </a:t>
            </a:r>
            <a:r>
              <a:rPr lang="en-US" sz="1200" b="1" u="sng" dirty="0">
                <a:solidFill>
                  <a:srgbClr val="000000"/>
                </a:solidFill>
              </a:rPr>
              <a:t>Source:</a:t>
            </a:r>
            <a:r>
              <a:rPr lang="en-US" sz="1200" dirty="0">
                <a:solidFill>
                  <a:srgbClr val="000000"/>
                </a:solidFill>
              </a:rPr>
              <a:t> </a:t>
            </a:r>
            <a:r>
              <a:rPr lang="en-US" sz="1200" u="sng" dirty="0">
                <a:solidFill>
                  <a:srgbClr val="1155CC"/>
                </a:solidFill>
                <a:hlinkClick r:id="rId2"/>
              </a:rPr>
              <a:t>American Veterinary Medical Association</a:t>
            </a:r>
            <a:r>
              <a:rPr lang="en-US" sz="1200" b="1" dirty="0">
                <a:solidFill>
                  <a:srgbClr val="000000"/>
                </a:solidFill>
                <a:sym typeface="Wingdings"/>
              </a:rPr>
              <a:t> </a:t>
            </a:r>
            <a:endParaRPr lang="en-US" sz="1200" b="1" dirty="0"/>
          </a:p>
        </p:txBody>
      </p:sp>
      <p:sp>
        <p:nvSpPr>
          <p:cNvPr id="6" name="Rectangle 5"/>
          <p:cNvSpPr/>
          <p:nvPr/>
        </p:nvSpPr>
        <p:spPr>
          <a:xfrm>
            <a:off x="904417" y="2832437"/>
            <a:ext cx="11102651" cy="3416320"/>
          </a:xfrm>
          <a:prstGeom prst="rect">
            <a:avLst/>
          </a:prstGeom>
        </p:spPr>
        <p:txBody>
          <a:bodyPr wrap="square">
            <a:spAutoFit/>
          </a:bodyPr>
          <a:lstStyle/>
          <a:p>
            <a:pPr algn="just"/>
            <a:r>
              <a:rPr lang="en-US" sz="1200" dirty="0">
                <a:solidFill>
                  <a:schemeClr val="dk1"/>
                </a:solidFill>
              </a:rPr>
              <a:t>Now, we would like to verify how close our sample data is to the information mentioned above and look at some other attributes:</a:t>
            </a:r>
          </a:p>
          <a:p>
            <a:endParaRPr lang="en-US" sz="1200" dirty="0">
              <a:solidFill>
                <a:schemeClr val="dk1"/>
              </a:solidFill>
            </a:endParaRPr>
          </a:p>
          <a:p>
            <a:r>
              <a:rPr lang="en-US" sz="1200" b="1" dirty="0">
                <a:solidFill>
                  <a:schemeClr val="dk1"/>
                </a:solidFill>
              </a:rPr>
              <a:t>Terminology: </a:t>
            </a:r>
            <a:r>
              <a:rPr lang="en-US" sz="1200" dirty="0">
                <a:solidFill>
                  <a:schemeClr val="dk1"/>
                </a:solidFill>
              </a:rPr>
              <a:t> </a:t>
            </a:r>
            <a:endParaRPr lang="en-US" sz="1200" b="1" dirty="0">
              <a:solidFill>
                <a:schemeClr val="dk1"/>
              </a:solidFill>
            </a:endParaRPr>
          </a:p>
          <a:p>
            <a:pPr algn="just"/>
            <a:r>
              <a:rPr lang="en-US" sz="1200" u="sng" dirty="0">
                <a:solidFill>
                  <a:schemeClr val="dk1"/>
                </a:solidFill>
              </a:rPr>
              <a:t>Interval Range </a:t>
            </a:r>
            <a:r>
              <a:rPr lang="en-US" sz="1200" dirty="0">
                <a:solidFill>
                  <a:schemeClr val="dk1"/>
                </a:solidFill>
              </a:rPr>
              <a:t>: </a:t>
            </a:r>
            <a:r>
              <a:rPr lang="en-US" sz="1200" dirty="0">
                <a:sym typeface="Wingdings" panose="05000000000000000000" pitchFamily="2" charset="2"/>
              </a:rPr>
              <a:t>Let say, if we obtain 100 different samples with same attributes, then we would like to know what is the range of values shown by 95 samples and how close are that to above values of AVMA.</a:t>
            </a:r>
          </a:p>
          <a:p>
            <a:r>
              <a:rPr lang="en-US" sz="1200" b="1" dirty="0">
                <a:sym typeface="Wingdings" panose="05000000000000000000" pitchFamily="2" charset="2"/>
              </a:rPr>
              <a:t>1.</a:t>
            </a:r>
            <a:r>
              <a:rPr lang="en-US" sz="1200" dirty="0">
                <a:sym typeface="Wingdings" panose="05000000000000000000" pitchFamily="2" charset="2"/>
              </a:rPr>
              <a:t> </a:t>
            </a:r>
            <a:endParaRPr lang="en-US" sz="1200" dirty="0"/>
          </a:p>
          <a:p>
            <a:endParaRPr lang="en-US" sz="1200" dirty="0">
              <a:solidFill>
                <a:schemeClr val="dk1"/>
              </a:solidFill>
            </a:endParaRPr>
          </a:p>
          <a:p>
            <a:pPr fontAlgn="base"/>
            <a:endParaRPr lang="en-US" sz="1200" b="1" dirty="0">
              <a:solidFill>
                <a:schemeClr val="dk1"/>
              </a:solidFill>
            </a:endParaRPr>
          </a:p>
          <a:p>
            <a:endParaRPr lang="en-US" sz="1200" b="1" dirty="0"/>
          </a:p>
          <a:p>
            <a:endParaRPr lang="en-US" sz="1200" i="1" u="sng" dirty="0"/>
          </a:p>
          <a:p>
            <a:pPr algn="just"/>
            <a:endParaRPr lang="en-US" sz="1200" i="1" u="sng" dirty="0"/>
          </a:p>
          <a:p>
            <a:pPr algn="just"/>
            <a:r>
              <a:rPr lang="en-US" sz="1200" i="1" u="sng" dirty="0"/>
              <a:t>Conclusion:</a:t>
            </a:r>
            <a:r>
              <a:rPr lang="en-US" sz="1200" i="1" dirty="0"/>
              <a:t> </a:t>
            </a:r>
            <a:r>
              <a:rPr lang="en-US" sz="1200" dirty="0"/>
              <a:t>From above intervals, we can observe that although the range of interval is same across Cats and Dogs but interval of % of HH with Dogs is higher than Cats.</a:t>
            </a:r>
            <a:endParaRPr lang="en-US" sz="1200" b="1" i="1" u="sng" dirty="0"/>
          </a:p>
          <a:p>
            <a:endParaRPr lang="en-US" sz="1200" b="1" dirty="0">
              <a:solidFill>
                <a:schemeClr val="dk1"/>
              </a:solidFill>
            </a:endParaRPr>
          </a:p>
          <a:p>
            <a:r>
              <a:rPr lang="en-US" sz="1200" b="1" dirty="0">
                <a:solidFill>
                  <a:schemeClr val="dk1"/>
                </a:solidFill>
              </a:rPr>
              <a:t>2.</a:t>
            </a:r>
          </a:p>
          <a:p>
            <a:endParaRPr lang="en-US" sz="1200" dirty="0">
              <a:solidFill>
                <a:schemeClr val="dk1"/>
              </a:solidFill>
            </a:endParaRPr>
          </a:p>
          <a:p>
            <a:endParaRPr lang="en-US" sz="1200" dirty="0">
              <a:solidFill>
                <a:schemeClr val="dk1"/>
              </a:solidFill>
            </a:endParaRPr>
          </a:p>
          <a:p>
            <a:pPr algn="just"/>
            <a:endParaRPr lang="en-US" sz="1200" u="sng" dirty="0">
              <a:solidFill>
                <a:schemeClr val="dk1"/>
              </a:solidFill>
            </a:endParaRPr>
          </a:p>
          <a:p>
            <a:pPr algn="just"/>
            <a:r>
              <a:rPr lang="en-US" sz="1200" i="1" u="sng" dirty="0">
                <a:solidFill>
                  <a:schemeClr val="dk1"/>
                </a:solidFill>
              </a:rPr>
              <a:t>Conclusion</a:t>
            </a:r>
            <a:r>
              <a:rPr lang="en-US" sz="1200" u="sng" dirty="0">
                <a:solidFill>
                  <a:schemeClr val="dk1"/>
                </a:solidFill>
              </a:rPr>
              <a:t>:</a:t>
            </a:r>
            <a:r>
              <a:rPr lang="en-US" sz="1200" dirty="0">
                <a:solidFill>
                  <a:schemeClr val="dk1"/>
                </a:solidFill>
              </a:rPr>
              <a:t> From the interval we can conclude that if we look at the across all the states, the number of HH with Dogs are more than the Cats.</a:t>
            </a:r>
          </a:p>
        </p:txBody>
      </p:sp>
      <p:sp>
        <p:nvSpPr>
          <p:cNvPr id="7" name="Slide Number Placeholder 6">
            <a:extLst>
              <a:ext uri="{FF2B5EF4-FFF2-40B4-BE49-F238E27FC236}">
                <a16:creationId xmlns:a16="http://schemas.microsoft.com/office/drawing/2014/main" id="{D507A0B5-8F29-40B1-9EB6-70B44F87139D}"/>
              </a:ext>
            </a:extLst>
          </p:cNvPr>
          <p:cNvSpPr>
            <a:spLocks noGrp="1"/>
          </p:cNvSpPr>
          <p:nvPr>
            <p:ph type="sldNum" sz="quarter" idx="12"/>
          </p:nvPr>
        </p:nvSpPr>
        <p:spPr>
          <a:xfrm>
            <a:off x="10595708" y="6453386"/>
            <a:ext cx="1596292" cy="404614"/>
          </a:xfrm>
        </p:spPr>
        <p:txBody>
          <a:bodyPr/>
          <a:lstStyle/>
          <a:p>
            <a:pPr algn="ctr"/>
            <a:fld id="{A7470CF2-300B-4E18-A981-F5008EB0785F}" type="slidenum">
              <a:rPr lang="en-US" smtClean="0"/>
              <a:pPr algn="ctr"/>
              <a:t>6</a:t>
            </a:fld>
            <a:endParaRPr lang="en-US" dirty="0"/>
          </a:p>
        </p:txBody>
      </p:sp>
      <p:graphicFrame>
        <p:nvGraphicFramePr>
          <p:cNvPr id="5" name="Table 4">
            <a:extLst>
              <a:ext uri="{FF2B5EF4-FFF2-40B4-BE49-F238E27FC236}">
                <a16:creationId xmlns:a16="http://schemas.microsoft.com/office/drawing/2014/main" id="{E65D5E6A-D7FF-4BB3-813E-DDA5D7B022D1}"/>
              </a:ext>
            </a:extLst>
          </p:cNvPr>
          <p:cNvGraphicFramePr>
            <a:graphicFrameLocks noGrp="1"/>
          </p:cNvGraphicFramePr>
          <p:nvPr>
            <p:extLst>
              <p:ext uri="{D42A27DB-BD31-4B8C-83A1-F6EECF244321}">
                <p14:modId xmlns:p14="http://schemas.microsoft.com/office/powerpoint/2010/main" val="4261542387"/>
              </p:ext>
            </p:extLst>
          </p:nvPr>
        </p:nvGraphicFramePr>
        <p:xfrm>
          <a:off x="1279507" y="3790845"/>
          <a:ext cx="7333130" cy="1075921"/>
        </p:xfrm>
        <a:graphic>
          <a:graphicData uri="http://schemas.openxmlformats.org/drawingml/2006/table">
            <a:tbl>
              <a:tblPr firstRow="1" firstCol="1" bandRow="1">
                <a:tableStyleId>{073A0DAA-6AF3-43AB-8588-CEC1D06C72B9}</a:tableStyleId>
              </a:tblPr>
              <a:tblGrid>
                <a:gridCol w="2443854">
                  <a:extLst>
                    <a:ext uri="{9D8B030D-6E8A-4147-A177-3AD203B41FA5}">
                      <a16:colId xmlns:a16="http://schemas.microsoft.com/office/drawing/2014/main" val="921196175"/>
                    </a:ext>
                  </a:extLst>
                </a:gridCol>
                <a:gridCol w="2444638">
                  <a:extLst>
                    <a:ext uri="{9D8B030D-6E8A-4147-A177-3AD203B41FA5}">
                      <a16:colId xmlns:a16="http://schemas.microsoft.com/office/drawing/2014/main" val="1726575051"/>
                    </a:ext>
                  </a:extLst>
                </a:gridCol>
                <a:gridCol w="2444638">
                  <a:extLst>
                    <a:ext uri="{9D8B030D-6E8A-4147-A177-3AD203B41FA5}">
                      <a16:colId xmlns:a16="http://schemas.microsoft.com/office/drawing/2014/main" val="335574452"/>
                    </a:ext>
                  </a:extLst>
                </a:gridCol>
              </a:tblGrid>
              <a:tr h="319557">
                <a:tc>
                  <a:txBody>
                    <a:bodyPr/>
                    <a:lstStyle/>
                    <a:p>
                      <a:pPr marL="0" marR="0" algn="ctr">
                        <a:lnSpc>
                          <a:spcPct val="107000"/>
                        </a:lnSpc>
                        <a:spcBef>
                          <a:spcPts val="0"/>
                        </a:spcBef>
                        <a:spcAft>
                          <a:spcPts val="0"/>
                        </a:spcAft>
                      </a:pPr>
                      <a:r>
                        <a:rPr lang="en-US" sz="1100" dirty="0">
                          <a:effectLst/>
                        </a:rPr>
                        <a:t>Attributes</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Result from Sample Data</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Interval Range</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49608315"/>
                  </a:ext>
                </a:extLst>
              </a:tr>
              <a:tr h="378182">
                <a:tc>
                  <a:txBody>
                    <a:bodyPr/>
                    <a:lstStyle/>
                    <a:p>
                      <a:pPr marL="0" marR="0">
                        <a:lnSpc>
                          <a:spcPct val="107000"/>
                        </a:lnSpc>
                        <a:spcBef>
                          <a:spcPts val="0"/>
                        </a:spcBef>
                        <a:spcAft>
                          <a:spcPts val="0"/>
                        </a:spcAft>
                      </a:pPr>
                      <a:r>
                        <a:rPr lang="en-US" sz="1100" dirty="0">
                          <a:effectLst/>
                        </a:rPr>
                        <a:t>Total % of HH with Dogs</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36%</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22.9% to 50.1%</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0322654"/>
                  </a:ext>
                </a:extLst>
              </a:tr>
              <a:tr h="378182">
                <a:tc>
                  <a:txBody>
                    <a:bodyPr/>
                    <a:lstStyle/>
                    <a:p>
                      <a:pPr marL="0" marR="0">
                        <a:lnSpc>
                          <a:spcPct val="107000"/>
                        </a:lnSpc>
                        <a:spcBef>
                          <a:spcPts val="0"/>
                        </a:spcBef>
                        <a:spcAft>
                          <a:spcPts val="0"/>
                        </a:spcAft>
                      </a:pPr>
                      <a:r>
                        <a:rPr lang="en-US" sz="1100" dirty="0">
                          <a:effectLst/>
                        </a:rPr>
                        <a:t>Total % of HH with Cats</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30%</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17.3% to 43.3%</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7170439"/>
                  </a:ext>
                </a:extLst>
              </a:tr>
            </a:tbl>
          </a:graphicData>
        </a:graphic>
      </p:graphicFrame>
      <p:graphicFrame>
        <p:nvGraphicFramePr>
          <p:cNvPr id="9" name="Table 8">
            <a:extLst>
              <a:ext uri="{FF2B5EF4-FFF2-40B4-BE49-F238E27FC236}">
                <a16:creationId xmlns:a16="http://schemas.microsoft.com/office/drawing/2014/main" id="{9AC8A280-B705-4893-8687-F3D66EB8A4F6}"/>
              </a:ext>
            </a:extLst>
          </p:cNvPr>
          <p:cNvGraphicFramePr>
            <a:graphicFrameLocks noGrp="1"/>
          </p:cNvGraphicFramePr>
          <p:nvPr>
            <p:extLst>
              <p:ext uri="{D42A27DB-BD31-4B8C-83A1-F6EECF244321}">
                <p14:modId xmlns:p14="http://schemas.microsoft.com/office/powerpoint/2010/main" val="2374186645"/>
              </p:ext>
            </p:extLst>
          </p:nvPr>
        </p:nvGraphicFramePr>
        <p:xfrm>
          <a:off x="1279507" y="5332538"/>
          <a:ext cx="6212058" cy="668322"/>
        </p:xfrm>
        <a:graphic>
          <a:graphicData uri="http://schemas.openxmlformats.org/drawingml/2006/table">
            <a:tbl>
              <a:tblPr firstRow="1" firstCol="1" bandRow="1">
                <a:tableStyleId>{073A0DAA-6AF3-43AB-8588-CEC1D06C72B9}</a:tableStyleId>
              </a:tblPr>
              <a:tblGrid>
                <a:gridCol w="3314758">
                  <a:extLst>
                    <a:ext uri="{9D8B030D-6E8A-4147-A177-3AD203B41FA5}">
                      <a16:colId xmlns:a16="http://schemas.microsoft.com/office/drawing/2014/main" val="1074229421"/>
                    </a:ext>
                  </a:extLst>
                </a:gridCol>
                <a:gridCol w="2897300">
                  <a:extLst>
                    <a:ext uri="{9D8B030D-6E8A-4147-A177-3AD203B41FA5}">
                      <a16:colId xmlns:a16="http://schemas.microsoft.com/office/drawing/2014/main" val="1128416519"/>
                    </a:ext>
                  </a:extLst>
                </a:gridCol>
              </a:tblGrid>
              <a:tr h="295178">
                <a:tc>
                  <a:txBody>
                    <a:bodyPr/>
                    <a:lstStyle/>
                    <a:p>
                      <a:pPr marL="0" marR="0" algn="ctr">
                        <a:lnSpc>
                          <a:spcPct val="107000"/>
                        </a:lnSpc>
                        <a:spcBef>
                          <a:spcPts val="0"/>
                        </a:spcBef>
                        <a:spcAft>
                          <a:spcPts val="0"/>
                        </a:spcAft>
                      </a:pPr>
                      <a:r>
                        <a:rPr lang="en-US" sz="1100" dirty="0">
                          <a:effectLst/>
                        </a:rPr>
                        <a:t>Attributes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100" dirty="0">
                          <a:effectLst/>
                        </a:rPr>
                        <a:t>Interval Range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6629902"/>
                  </a:ext>
                </a:extLst>
              </a:tr>
              <a:tr h="373144">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00" b="1" kern="1200" dirty="0">
                          <a:solidFill>
                            <a:schemeClr val="lt1"/>
                          </a:solidFill>
                          <a:latin typeface="+mn-lt"/>
                          <a:ea typeface="+mn-ea"/>
                          <a:cs typeface="+mn-cs"/>
                        </a:rPr>
                        <a:t>Mean of the difference</a:t>
                      </a:r>
                      <a:r>
                        <a:rPr lang="en-US" sz="1100" b="1" kern="1200" baseline="0" dirty="0">
                          <a:solidFill>
                            <a:schemeClr val="lt1"/>
                          </a:solidFill>
                          <a:latin typeface="+mn-lt"/>
                          <a:ea typeface="+mn-ea"/>
                          <a:cs typeface="+mn-cs"/>
                        </a:rPr>
                        <a:t> b/w -</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 of HH with Dogs &amp; Cats</a:t>
                      </a:r>
                    </a:p>
                  </a:txBody>
                  <a:tcPr marL="68580" marR="68580" marT="0" marB="0" anchor="ctr"/>
                </a:tc>
                <a:tc>
                  <a:txBody>
                    <a:bodyPr/>
                    <a:lstStyle/>
                    <a:p>
                      <a:pPr marL="0" marR="0" algn="ctr">
                        <a:lnSpc>
                          <a:spcPct val="107000"/>
                        </a:lnSpc>
                        <a:spcBef>
                          <a:spcPts val="0"/>
                        </a:spcBef>
                        <a:spcAft>
                          <a:spcPts val="0"/>
                        </a:spcAft>
                      </a:pPr>
                      <a:r>
                        <a:rPr lang="en-US" sz="1100" dirty="0">
                          <a:effectLst/>
                        </a:rPr>
                        <a:t>78 to 226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7049215"/>
                  </a:ext>
                </a:extLst>
              </a:tr>
            </a:tbl>
          </a:graphicData>
        </a:graphic>
      </p:graphicFrame>
      <p:grpSp>
        <p:nvGrpSpPr>
          <p:cNvPr id="11" name="Group 10">
            <a:extLst>
              <a:ext uri="{FF2B5EF4-FFF2-40B4-BE49-F238E27FC236}">
                <a16:creationId xmlns:a16="http://schemas.microsoft.com/office/drawing/2014/main" id="{5B4A7A29-F81E-4806-996B-630AB609A27B}"/>
              </a:ext>
            </a:extLst>
          </p:cNvPr>
          <p:cNvGrpSpPr/>
          <p:nvPr/>
        </p:nvGrpSpPr>
        <p:grpSpPr>
          <a:xfrm>
            <a:off x="922175" y="1727232"/>
            <a:ext cx="5088008" cy="1009650"/>
            <a:chOff x="3552825" y="3100387"/>
            <a:chExt cx="5088008" cy="1009650"/>
          </a:xfrm>
        </p:grpSpPr>
        <p:pic>
          <p:nvPicPr>
            <p:cNvPr id="8" name="Picture 7">
              <a:extLst>
                <a:ext uri="{FF2B5EF4-FFF2-40B4-BE49-F238E27FC236}">
                  <a16:creationId xmlns:a16="http://schemas.microsoft.com/office/drawing/2014/main" id="{49F88E70-C325-4531-888C-DE5573E3231D}"/>
                </a:ext>
              </a:extLst>
            </p:cNvPr>
            <p:cNvPicPr>
              <a:picLocks noChangeAspect="1"/>
            </p:cNvPicPr>
            <p:nvPr/>
          </p:nvPicPr>
          <p:blipFill>
            <a:blip r:embed="rId3"/>
            <a:stretch>
              <a:fillRect/>
            </a:stretch>
          </p:blipFill>
          <p:spPr>
            <a:xfrm>
              <a:off x="3552825" y="3100387"/>
              <a:ext cx="5086350" cy="657225"/>
            </a:xfrm>
            <a:prstGeom prst="rect">
              <a:avLst/>
            </a:prstGeom>
            <a:ln w="28575">
              <a:solidFill>
                <a:schemeClr val="tx1"/>
              </a:solidFill>
            </a:ln>
          </p:spPr>
        </p:pic>
        <p:pic>
          <p:nvPicPr>
            <p:cNvPr id="10" name="Picture 9">
              <a:extLst>
                <a:ext uri="{FF2B5EF4-FFF2-40B4-BE49-F238E27FC236}">
                  <a16:creationId xmlns:a16="http://schemas.microsoft.com/office/drawing/2014/main" id="{DE1A4441-953E-4EC2-8539-6C0F3F2A7A21}"/>
                </a:ext>
              </a:extLst>
            </p:cNvPr>
            <p:cNvPicPr>
              <a:picLocks noChangeAspect="1"/>
            </p:cNvPicPr>
            <p:nvPr/>
          </p:nvPicPr>
          <p:blipFill>
            <a:blip r:embed="rId4"/>
            <a:stretch>
              <a:fillRect/>
            </a:stretch>
          </p:blipFill>
          <p:spPr>
            <a:xfrm>
              <a:off x="3552825" y="3757612"/>
              <a:ext cx="5088008" cy="352425"/>
            </a:xfrm>
            <a:prstGeom prst="rect">
              <a:avLst/>
            </a:prstGeom>
            <a:ln w="28575">
              <a:solidFill>
                <a:schemeClr val="tx1"/>
              </a:solidFill>
            </a:ln>
          </p:spPr>
        </p:pic>
      </p:grpSp>
    </p:spTree>
    <p:extLst>
      <p:ext uri="{BB962C8B-B14F-4D97-AF65-F5344CB8AC3E}">
        <p14:creationId xmlns:p14="http://schemas.microsoft.com/office/powerpoint/2010/main" val="1084935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683E-1A6C-4D52-8C0E-810F7A36AF96}"/>
              </a:ext>
            </a:extLst>
          </p:cNvPr>
          <p:cNvSpPr>
            <a:spLocks noGrp="1"/>
          </p:cNvSpPr>
          <p:nvPr>
            <p:ph type="title"/>
          </p:nvPr>
        </p:nvSpPr>
        <p:spPr>
          <a:xfrm>
            <a:off x="904672" y="247650"/>
            <a:ext cx="11212110" cy="523315"/>
          </a:xfrm>
        </p:spPr>
        <p:txBody>
          <a:bodyPr>
            <a:normAutofit/>
          </a:bodyPr>
          <a:lstStyle/>
          <a:p>
            <a:pPr algn="ctr">
              <a:lnSpc>
                <a:spcPct val="90000"/>
              </a:lnSpc>
            </a:pPr>
            <a:r>
              <a:rPr lang="en-US" sz="2500" b="1" dirty="0">
                <a:solidFill>
                  <a:schemeClr val="tx1"/>
                </a:solidFill>
                <a:latin typeface="Antonio" charset="0"/>
              </a:rPr>
              <a:t>Statistical Inference(2/3)</a:t>
            </a:r>
          </a:p>
        </p:txBody>
      </p:sp>
      <p:sp>
        <p:nvSpPr>
          <p:cNvPr id="3" name="Content Placeholder 2">
            <a:extLst>
              <a:ext uri="{FF2B5EF4-FFF2-40B4-BE49-F238E27FC236}">
                <a16:creationId xmlns:a16="http://schemas.microsoft.com/office/drawing/2014/main" id="{0D3BA0C1-4E8E-4236-A5A0-C8FCDF37456B}"/>
              </a:ext>
            </a:extLst>
          </p:cNvPr>
          <p:cNvSpPr>
            <a:spLocks noGrp="1"/>
          </p:cNvSpPr>
          <p:nvPr>
            <p:ph idx="1"/>
          </p:nvPr>
        </p:nvSpPr>
        <p:spPr>
          <a:xfrm>
            <a:off x="758756" y="941295"/>
            <a:ext cx="7918315" cy="5669056"/>
          </a:xfrm>
        </p:spPr>
        <p:txBody>
          <a:bodyPr>
            <a:normAutofit/>
          </a:bodyPr>
          <a:lstStyle/>
          <a:p>
            <a:pPr marL="0" indent="0">
              <a:lnSpc>
                <a:spcPct val="100000"/>
              </a:lnSpc>
              <a:spcBef>
                <a:spcPts val="0"/>
              </a:spcBef>
              <a:spcAft>
                <a:spcPts val="0"/>
              </a:spcAft>
              <a:buNone/>
            </a:pPr>
            <a:r>
              <a:rPr lang="en-US" sz="1200" b="1" dirty="0">
                <a:solidFill>
                  <a:schemeClr val="dk1"/>
                </a:solidFill>
              </a:rPr>
              <a:t>Terminology:  </a:t>
            </a:r>
            <a:endParaRPr lang="en-US" sz="1200" u="sng" dirty="0">
              <a:solidFill>
                <a:schemeClr val="dk1"/>
              </a:solidFill>
            </a:endParaRPr>
          </a:p>
          <a:p>
            <a:pPr marL="0" indent="0" algn="just">
              <a:lnSpc>
                <a:spcPct val="100000"/>
              </a:lnSpc>
              <a:spcBef>
                <a:spcPts val="0"/>
              </a:spcBef>
              <a:spcAft>
                <a:spcPts val="0"/>
              </a:spcAft>
              <a:buNone/>
            </a:pPr>
            <a:r>
              <a:rPr lang="en-US" sz="1200" u="sng" dirty="0">
                <a:solidFill>
                  <a:schemeClr val="dk1"/>
                </a:solidFill>
              </a:rPr>
              <a:t>Interval Range</a:t>
            </a:r>
            <a:r>
              <a:rPr lang="en-US" sz="1200" dirty="0">
                <a:solidFill>
                  <a:schemeClr val="dk1"/>
                </a:solidFill>
              </a:rPr>
              <a:t> : </a:t>
            </a:r>
            <a:r>
              <a:rPr lang="en-US" sz="1200" dirty="0">
                <a:solidFill>
                  <a:schemeClr val="dk1"/>
                </a:solidFill>
                <a:sym typeface="Wingdings" panose="05000000000000000000" pitchFamily="2" charset="2"/>
              </a:rPr>
              <a:t>Let say, if we obtain 100 different samples with same attributes, then we would like to know what is the range of values shown by 95 samples and how close are that to population value.</a:t>
            </a:r>
          </a:p>
          <a:p>
            <a:pPr marL="0" indent="0">
              <a:buNone/>
            </a:pPr>
            <a:r>
              <a:rPr lang="en-US" sz="1200" b="1" dirty="0"/>
              <a:t>3.</a:t>
            </a:r>
          </a:p>
          <a:p>
            <a:endParaRPr lang="en-US" i="1" u="sng" dirty="0"/>
          </a:p>
          <a:p>
            <a:pPr marL="0" indent="0">
              <a:spcBef>
                <a:spcPts val="0"/>
              </a:spcBef>
              <a:spcAft>
                <a:spcPts val="0"/>
              </a:spcAft>
              <a:buNone/>
            </a:pPr>
            <a:endParaRPr lang="en-US" i="1" u="sng" dirty="0"/>
          </a:p>
          <a:p>
            <a:pPr marL="0" indent="0">
              <a:spcBef>
                <a:spcPts val="0"/>
              </a:spcBef>
              <a:spcAft>
                <a:spcPts val="0"/>
              </a:spcAft>
              <a:buNone/>
            </a:pPr>
            <a:endParaRPr lang="en-US" sz="1200" u="sng" dirty="0">
              <a:solidFill>
                <a:schemeClr val="dk1"/>
              </a:solidFill>
            </a:endParaRPr>
          </a:p>
          <a:p>
            <a:pPr marL="0" indent="0">
              <a:spcBef>
                <a:spcPts val="0"/>
              </a:spcBef>
              <a:spcAft>
                <a:spcPts val="0"/>
              </a:spcAft>
              <a:buNone/>
            </a:pPr>
            <a:endParaRPr lang="en-US" sz="1200" u="sng" dirty="0">
              <a:solidFill>
                <a:schemeClr val="dk1"/>
              </a:solidFill>
            </a:endParaRPr>
          </a:p>
          <a:p>
            <a:pPr marL="0" indent="0">
              <a:spcBef>
                <a:spcPts val="0"/>
              </a:spcBef>
              <a:spcAft>
                <a:spcPts val="0"/>
              </a:spcAft>
              <a:buNone/>
            </a:pPr>
            <a:r>
              <a:rPr lang="en-US" sz="1200" i="1" u="sng" dirty="0">
                <a:solidFill>
                  <a:schemeClr val="dk1"/>
                </a:solidFill>
              </a:rPr>
              <a:t>Conclusion</a:t>
            </a:r>
            <a:r>
              <a:rPr lang="en-US" sz="1200" u="sng" dirty="0">
                <a:solidFill>
                  <a:schemeClr val="dk1"/>
                </a:solidFill>
              </a:rPr>
              <a:t>:</a:t>
            </a:r>
            <a:r>
              <a:rPr lang="en-US" sz="1200" dirty="0">
                <a:solidFill>
                  <a:schemeClr val="dk1"/>
                </a:solidFill>
              </a:rPr>
              <a:t> From we can observe that the sample average number of Cats per HH is higher than Dogs and its corresponding interval is also higher.</a:t>
            </a:r>
          </a:p>
          <a:p>
            <a:pPr marL="0" indent="0">
              <a:spcBef>
                <a:spcPts val="0"/>
              </a:spcBef>
              <a:spcAft>
                <a:spcPts val="0"/>
              </a:spcAft>
              <a:buNone/>
            </a:pPr>
            <a:endParaRPr lang="en-US" sz="1200" dirty="0">
              <a:solidFill>
                <a:schemeClr val="dk1"/>
              </a:solidFill>
            </a:endParaRPr>
          </a:p>
          <a:p>
            <a:pPr marL="0" indent="0">
              <a:spcBef>
                <a:spcPts val="0"/>
              </a:spcBef>
              <a:spcAft>
                <a:spcPts val="0"/>
              </a:spcAft>
              <a:buNone/>
            </a:pPr>
            <a:r>
              <a:rPr lang="en-US" sz="1200" b="1" dirty="0">
                <a:solidFill>
                  <a:schemeClr val="dk1"/>
                </a:solidFill>
              </a:rPr>
              <a:t>4. </a:t>
            </a:r>
          </a:p>
          <a:p>
            <a:pPr marL="0" indent="0">
              <a:buNone/>
            </a:pPr>
            <a:endParaRPr lang="en-US" sz="1200" dirty="0">
              <a:solidFill>
                <a:schemeClr val="dk1"/>
              </a:solidFill>
            </a:endParaRPr>
          </a:p>
          <a:p>
            <a:pPr marL="0" indent="0">
              <a:buNone/>
            </a:pPr>
            <a:endParaRPr lang="en-US" sz="800" i="1" u="sng" dirty="0"/>
          </a:p>
          <a:p>
            <a:pPr marL="0" indent="0">
              <a:buNone/>
            </a:pPr>
            <a:r>
              <a:rPr lang="en-US" sz="1200" i="1" u="sng" dirty="0"/>
              <a:t>Conclusion:</a:t>
            </a:r>
            <a:r>
              <a:rPr lang="en-US" sz="1200" b="1" dirty="0"/>
              <a:t> </a:t>
            </a:r>
            <a:r>
              <a:rPr lang="en-US" sz="1200" dirty="0"/>
              <a:t>As the above CI is completely negative, the mean number of Dogs per HH is less than the Cats.</a:t>
            </a:r>
          </a:p>
          <a:p>
            <a:pPr marL="0" indent="0">
              <a:buNone/>
            </a:pPr>
            <a:endParaRPr lang="en-US" sz="1200" dirty="0">
              <a:solidFill>
                <a:schemeClr val="dk1"/>
              </a:solidFill>
            </a:endParaRPr>
          </a:p>
          <a:p>
            <a:pPr marL="0" indent="0">
              <a:buNone/>
            </a:pPr>
            <a:endParaRPr lang="en-US" sz="1200" dirty="0">
              <a:solidFill>
                <a:schemeClr val="dk1"/>
              </a:solidFill>
            </a:endParaRPr>
          </a:p>
        </p:txBody>
      </p:sp>
      <p:pic>
        <p:nvPicPr>
          <p:cNvPr id="11" name="Picture 10">
            <a:hlinkClick r:id="rId2"/>
            <a:extLst>
              <a:ext uri="{FF2B5EF4-FFF2-40B4-BE49-F238E27FC236}">
                <a16:creationId xmlns:a16="http://schemas.microsoft.com/office/drawing/2014/main" id="{D2EAFDA6-72B9-4366-B20C-838A2F1B4C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3532" y="1712068"/>
            <a:ext cx="3313250" cy="4153712"/>
          </a:xfrm>
          <a:prstGeom prst="rect">
            <a:avLst/>
          </a:prstGeom>
        </p:spPr>
      </p:pic>
      <p:sp>
        <p:nvSpPr>
          <p:cNvPr id="4" name="Slide Number Placeholder 3">
            <a:extLst>
              <a:ext uri="{FF2B5EF4-FFF2-40B4-BE49-F238E27FC236}">
                <a16:creationId xmlns:a16="http://schemas.microsoft.com/office/drawing/2014/main" id="{CF9F1E26-B5F9-4951-88AD-3B9E9A2CB1BD}"/>
              </a:ext>
            </a:extLst>
          </p:cNvPr>
          <p:cNvSpPr>
            <a:spLocks noGrp="1"/>
          </p:cNvSpPr>
          <p:nvPr>
            <p:ph type="sldNum" sz="quarter" idx="12"/>
          </p:nvPr>
        </p:nvSpPr>
        <p:spPr>
          <a:xfrm>
            <a:off x="9472736" y="6453386"/>
            <a:ext cx="1596292" cy="404614"/>
          </a:xfrm>
        </p:spPr>
        <p:txBody>
          <a:bodyPr>
            <a:normAutofit/>
          </a:bodyPr>
          <a:lstStyle/>
          <a:p>
            <a:pPr>
              <a:spcAft>
                <a:spcPts val="600"/>
              </a:spcAft>
            </a:pPr>
            <a:fld id="{A7470CF2-300B-4E18-A981-F5008EB0785F}" type="slidenum">
              <a:rPr lang="en-US" smtClean="0"/>
              <a:pPr>
                <a:spcAft>
                  <a:spcPts val="600"/>
                </a:spcAft>
              </a:pPr>
              <a:t>7</a:t>
            </a:fld>
            <a:endParaRPr lang="en-US"/>
          </a:p>
        </p:txBody>
      </p:sp>
      <p:graphicFrame>
        <p:nvGraphicFramePr>
          <p:cNvPr id="16" name="Table 15">
            <a:extLst>
              <a:ext uri="{FF2B5EF4-FFF2-40B4-BE49-F238E27FC236}">
                <a16:creationId xmlns:a16="http://schemas.microsoft.com/office/drawing/2014/main" id="{719775B7-FD7F-496A-96DC-63F2271B9EDD}"/>
              </a:ext>
            </a:extLst>
          </p:cNvPr>
          <p:cNvGraphicFramePr>
            <a:graphicFrameLocks noGrp="1"/>
          </p:cNvGraphicFramePr>
          <p:nvPr>
            <p:extLst>
              <p:ext uri="{D42A27DB-BD31-4B8C-83A1-F6EECF244321}">
                <p14:modId xmlns:p14="http://schemas.microsoft.com/office/powerpoint/2010/main" val="3708122401"/>
              </p:ext>
            </p:extLst>
          </p:nvPr>
        </p:nvGraphicFramePr>
        <p:xfrm>
          <a:off x="1023008" y="1645017"/>
          <a:ext cx="6918685" cy="1169902"/>
        </p:xfrm>
        <a:graphic>
          <a:graphicData uri="http://schemas.openxmlformats.org/drawingml/2006/table">
            <a:tbl>
              <a:tblPr firstRow="1" firstCol="1" bandRow="1">
                <a:tableStyleId>{073A0DAA-6AF3-43AB-8588-CEC1D06C72B9}</a:tableStyleId>
              </a:tblPr>
              <a:tblGrid>
                <a:gridCol w="2305735">
                  <a:extLst>
                    <a:ext uri="{9D8B030D-6E8A-4147-A177-3AD203B41FA5}">
                      <a16:colId xmlns:a16="http://schemas.microsoft.com/office/drawing/2014/main" val="921196175"/>
                    </a:ext>
                  </a:extLst>
                </a:gridCol>
                <a:gridCol w="2306475">
                  <a:extLst>
                    <a:ext uri="{9D8B030D-6E8A-4147-A177-3AD203B41FA5}">
                      <a16:colId xmlns:a16="http://schemas.microsoft.com/office/drawing/2014/main" val="1726575051"/>
                    </a:ext>
                  </a:extLst>
                </a:gridCol>
                <a:gridCol w="2306475">
                  <a:extLst>
                    <a:ext uri="{9D8B030D-6E8A-4147-A177-3AD203B41FA5}">
                      <a16:colId xmlns:a16="http://schemas.microsoft.com/office/drawing/2014/main" val="335574452"/>
                    </a:ext>
                  </a:extLst>
                </a:gridCol>
              </a:tblGrid>
              <a:tr h="328294">
                <a:tc>
                  <a:txBody>
                    <a:bodyPr/>
                    <a:lstStyle/>
                    <a:p>
                      <a:pPr marL="0" marR="0" algn="ctr">
                        <a:lnSpc>
                          <a:spcPct val="107000"/>
                        </a:lnSpc>
                        <a:spcBef>
                          <a:spcPts val="0"/>
                        </a:spcBef>
                        <a:spcAft>
                          <a:spcPts val="0"/>
                        </a:spcAft>
                      </a:pPr>
                      <a:r>
                        <a:rPr lang="en-US" sz="1100" dirty="0">
                          <a:effectLst/>
                        </a:rPr>
                        <a:t>Attributes</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tc>
                <a:tc>
                  <a:txBody>
                    <a:bodyPr/>
                    <a:lstStyle/>
                    <a:p>
                      <a:pPr marL="0" marR="0" algn="ctr">
                        <a:lnSpc>
                          <a:spcPct val="107000"/>
                        </a:lnSpc>
                        <a:spcBef>
                          <a:spcPts val="0"/>
                        </a:spcBef>
                        <a:spcAft>
                          <a:spcPts val="0"/>
                        </a:spcAft>
                      </a:pPr>
                      <a:r>
                        <a:rPr lang="en-US" sz="1100" dirty="0">
                          <a:effectLst/>
                        </a:rPr>
                        <a:t>Sample Mean</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tc>
                <a:tc>
                  <a:txBody>
                    <a:bodyPr/>
                    <a:lstStyle/>
                    <a:p>
                      <a:pPr marL="0" marR="0" algn="ctr">
                        <a:lnSpc>
                          <a:spcPct val="107000"/>
                        </a:lnSpc>
                        <a:spcBef>
                          <a:spcPts val="0"/>
                        </a:spcBef>
                        <a:spcAft>
                          <a:spcPts val="0"/>
                        </a:spcAft>
                      </a:pPr>
                      <a:r>
                        <a:rPr lang="en-US" sz="1100" dirty="0">
                          <a:effectLst/>
                        </a:rPr>
                        <a:t>Interval Range</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tc>
                <a:extLst>
                  <a:ext uri="{0D108BD9-81ED-4DB2-BD59-A6C34878D82A}">
                    <a16:rowId xmlns:a16="http://schemas.microsoft.com/office/drawing/2014/main" val="1349608315"/>
                  </a:ext>
                </a:extLst>
              </a:tr>
              <a:tr h="420804">
                <a:tc>
                  <a:txBody>
                    <a:bodyPr/>
                    <a:lstStyle/>
                    <a:p>
                      <a:pPr marL="0" marR="0">
                        <a:lnSpc>
                          <a:spcPct val="107000"/>
                        </a:lnSpc>
                        <a:spcBef>
                          <a:spcPts val="0"/>
                        </a:spcBef>
                        <a:spcAft>
                          <a:spcPts val="0"/>
                        </a:spcAft>
                      </a:pPr>
                      <a:r>
                        <a:rPr lang="en-US" sz="1100" b="1" dirty="0"/>
                        <a:t>Avg. number of Dogs per HH across all the states </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nchor="ctr"/>
                </a:tc>
                <a:tc>
                  <a:txBody>
                    <a:bodyPr/>
                    <a:lstStyle/>
                    <a:p>
                      <a:pPr marL="0" marR="0" algn="ctr">
                        <a:lnSpc>
                          <a:spcPct val="107000"/>
                        </a:lnSpc>
                        <a:spcBef>
                          <a:spcPts val="0"/>
                        </a:spcBef>
                        <a:spcAft>
                          <a:spcPts val="0"/>
                        </a:spcAft>
                      </a:pPr>
                      <a:r>
                        <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1.59</a:t>
                      </a:r>
                    </a:p>
                  </a:txBody>
                  <a:tcPr marL="62345" marR="62345" marT="0" marB="0" anchor="ctr"/>
                </a:tc>
                <a:tc>
                  <a:txBody>
                    <a:bodyPr/>
                    <a:lstStyle/>
                    <a:p>
                      <a:pPr marL="0" marR="0" algn="ctr">
                        <a:lnSpc>
                          <a:spcPct val="107000"/>
                        </a:lnSpc>
                        <a:spcBef>
                          <a:spcPts val="0"/>
                        </a:spcBef>
                        <a:spcAft>
                          <a:spcPts val="0"/>
                        </a:spcAft>
                      </a:pPr>
                      <a:r>
                        <a:rPr lang="en-US" sz="1100" dirty="0">
                          <a:effectLst/>
                        </a:rPr>
                        <a:t>1.54 to 1.65 </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nchor="ctr"/>
                </a:tc>
                <a:extLst>
                  <a:ext uri="{0D108BD9-81ED-4DB2-BD59-A6C34878D82A}">
                    <a16:rowId xmlns:a16="http://schemas.microsoft.com/office/drawing/2014/main" val="1730322654"/>
                  </a:ext>
                </a:extLst>
              </a:tr>
              <a:tr h="420804">
                <a:tc>
                  <a:txBody>
                    <a:bodyPr/>
                    <a:lstStyle/>
                    <a:p>
                      <a:pPr marL="0" marR="0">
                        <a:lnSpc>
                          <a:spcPct val="107000"/>
                        </a:lnSpc>
                        <a:spcBef>
                          <a:spcPts val="0"/>
                        </a:spcBef>
                        <a:spcAft>
                          <a:spcPts val="0"/>
                        </a:spcAft>
                      </a:pPr>
                      <a:r>
                        <a:rPr lang="en-US" sz="1100" b="1" dirty="0"/>
                        <a:t>Avg. number of Cats per HH across all the states </a:t>
                      </a:r>
                      <a:endPar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nchor="ctr"/>
                </a:tc>
                <a:tc>
                  <a:txBody>
                    <a:bodyPr/>
                    <a:lstStyle/>
                    <a:p>
                      <a:pPr marL="0" marR="0" algn="ctr">
                        <a:lnSpc>
                          <a:spcPct val="107000"/>
                        </a:lnSpc>
                        <a:spcBef>
                          <a:spcPts val="0"/>
                        </a:spcBef>
                        <a:spcAft>
                          <a:spcPts val="0"/>
                        </a:spcAft>
                      </a:pPr>
                      <a:r>
                        <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2.04</a:t>
                      </a:r>
                    </a:p>
                  </a:txBody>
                  <a:tcPr marL="62345" marR="62345" marT="0" marB="0" anchor="ctr"/>
                </a:tc>
                <a:tc>
                  <a:txBody>
                    <a:bodyPr/>
                    <a:lstStyle/>
                    <a:p>
                      <a:pPr marL="0" marR="0" algn="ctr">
                        <a:lnSpc>
                          <a:spcPct val="107000"/>
                        </a:lnSpc>
                        <a:spcBef>
                          <a:spcPts val="0"/>
                        </a:spcBef>
                        <a:spcAft>
                          <a:spcPts val="0"/>
                        </a:spcAft>
                      </a:pPr>
                      <a:r>
                        <a:rPr lang="en-US" sz="11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1.99 to 2.11</a:t>
                      </a:r>
                    </a:p>
                  </a:txBody>
                  <a:tcPr marL="62345" marR="62345" marT="0" marB="0" anchor="ctr"/>
                </a:tc>
                <a:extLst>
                  <a:ext uri="{0D108BD9-81ED-4DB2-BD59-A6C34878D82A}">
                    <a16:rowId xmlns:a16="http://schemas.microsoft.com/office/drawing/2014/main" val="1097170439"/>
                  </a:ext>
                </a:extLst>
              </a:tr>
            </a:tbl>
          </a:graphicData>
        </a:graphic>
      </p:graphicFrame>
      <p:graphicFrame>
        <p:nvGraphicFramePr>
          <p:cNvPr id="17" name="Table 16">
            <a:extLst>
              <a:ext uri="{FF2B5EF4-FFF2-40B4-BE49-F238E27FC236}">
                <a16:creationId xmlns:a16="http://schemas.microsoft.com/office/drawing/2014/main" id="{83F8393C-2021-41EF-908C-2E1247910610}"/>
              </a:ext>
            </a:extLst>
          </p:cNvPr>
          <p:cNvGraphicFramePr>
            <a:graphicFrameLocks noGrp="1"/>
          </p:cNvGraphicFramePr>
          <p:nvPr>
            <p:extLst>
              <p:ext uri="{D42A27DB-BD31-4B8C-83A1-F6EECF244321}">
                <p14:modId xmlns:p14="http://schemas.microsoft.com/office/powerpoint/2010/main" val="345394940"/>
              </p:ext>
            </p:extLst>
          </p:nvPr>
        </p:nvGraphicFramePr>
        <p:xfrm>
          <a:off x="1023008" y="3438561"/>
          <a:ext cx="6918684" cy="692789"/>
        </p:xfrm>
        <a:graphic>
          <a:graphicData uri="http://schemas.openxmlformats.org/drawingml/2006/table">
            <a:tbl>
              <a:tblPr firstRow="1" firstCol="1" bandRow="1">
                <a:tableStyleId>{073A0DAA-6AF3-43AB-8588-CEC1D06C72B9}</a:tableStyleId>
              </a:tblPr>
              <a:tblGrid>
                <a:gridCol w="2517604">
                  <a:extLst>
                    <a:ext uri="{9D8B030D-6E8A-4147-A177-3AD203B41FA5}">
                      <a16:colId xmlns:a16="http://schemas.microsoft.com/office/drawing/2014/main" val="1074229421"/>
                    </a:ext>
                  </a:extLst>
                </a:gridCol>
                <a:gridCol w="2200540">
                  <a:extLst>
                    <a:ext uri="{9D8B030D-6E8A-4147-A177-3AD203B41FA5}">
                      <a16:colId xmlns:a16="http://schemas.microsoft.com/office/drawing/2014/main" val="1128416519"/>
                    </a:ext>
                  </a:extLst>
                </a:gridCol>
                <a:gridCol w="2200540">
                  <a:extLst>
                    <a:ext uri="{9D8B030D-6E8A-4147-A177-3AD203B41FA5}">
                      <a16:colId xmlns:a16="http://schemas.microsoft.com/office/drawing/2014/main" val="4149896373"/>
                    </a:ext>
                  </a:extLst>
                </a:gridCol>
              </a:tblGrid>
              <a:tr h="341951">
                <a:tc>
                  <a:txBody>
                    <a:bodyPr/>
                    <a:lstStyle/>
                    <a:p>
                      <a:pPr marL="0" marR="0" algn="ctr">
                        <a:lnSpc>
                          <a:spcPct val="107000"/>
                        </a:lnSpc>
                        <a:spcBef>
                          <a:spcPts val="0"/>
                        </a:spcBef>
                        <a:spcAft>
                          <a:spcPts val="0"/>
                        </a:spcAft>
                      </a:pPr>
                      <a:r>
                        <a:rPr lang="en-US" sz="1100" dirty="0">
                          <a:effectLst/>
                        </a:rPr>
                        <a:t>Attributes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tc>
                <a:tc>
                  <a:txBody>
                    <a:bodyPr/>
                    <a:lstStyle/>
                    <a:p>
                      <a:pPr marL="0" marR="0" algn="ctr">
                        <a:lnSpc>
                          <a:spcPct val="107000"/>
                        </a:lnSpc>
                        <a:spcBef>
                          <a:spcPts val="0"/>
                        </a:spcBef>
                        <a:spcAft>
                          <a:spcPts val="0"/>
                        </a:spcAft>
                      </a:pPr>
                      <a:r>
                        <a:rPr lang="en-US" sz="1100" dirty="0">
                          <a:effectLst/>
                        </a:rPr>
                        <a:t>Sample Mean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nchor="ct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Interval Range </a:t>
                      </a:r>
                    </a:p>
                  </a:txBody>
                  <a:tcPr marL="62345" marR="62345" marT="0" marB="0" anchor="ctr"/>
                </a:tc>
                <a:extLst>
                  <a:ext uri="{0D108BD9-81ED-4DB2-BD59-A6C34878D82A}">
                    <a16:rowId xmlns:a16="http://schemas.microsoft.com/office/drawing/2014/main" val="746629902"/>
                  </a:ext>
                </a:extLst>
              </a:tr>
              <a:tr h="350341">
                <a:tc>
                  <a:txBody>
                    <a:bodyPr/>
                    <a:lstStyle/>
                    <a:p>
                      <a:pPr marL="0" marR="0" algn="just">
                        <a:lnSpc>
                          <a:spcPct val="107000"/>
                        </a:lnSpc>
                        <a:spcBef>
                          <a:spcPts val="0"/>
                        </a:spcBef>
                        <a:spcAft>
                          <a:spcPts val="0"/>
                        </a:spcAft>
                      </a:pPr>
                      <a:r>
                        <a:rPr lang="en-US" sz="1100" b="1" kern="1200" dirty="0">
                          <a:solidFill>
                            <a:schemeClr val="lt1"/>
                          </a:solidFill>
                          <a:latin typeface="+mn-lt"/>
                          <a:ea typeface="+mn-ea"/>
                          <a:cs typeface="+mn-cs"/>
                        </a:rPr>
                        <a:t>Mean of the difference</a:t>
                      </a:r>
                      <a:r>
                        <a:rPr lang="en-US" sz="1100" b="1" kern="1200" baseline="0" dirty="0">
                          <a:solidFill>
                            <a:schemeClr val="lt1"/>
                          </a:solidFill>
                          <a:latin typeface="+mn-lt"/>
                          <a:ea typeface="+mn-ea"/>
                          <a:cs typeface="+mn-cs"/>
                        </a:rPr>
                        <a:t> b/w -</a:t>
                      </a:r>
                    </a:p>
                    <a:p>
                      <a:pPr marL="0" marR="0" algn="just">
                        <a:lnSpc>
                          <a:spcPct val="107000"/>
                        </a:lnSpc>
                        <a:spcBef>
                          <a:spcPts val="0"/>
                        </a:spcBef>
                        <a:spcAft>
                          <a:spcPts val="0"/>
                        </a:spcAft>
                      </a:pPr>
                      <a:r>
                        <a:rPr lang="en-US" sz="1100" b="1" kern="1200" baseline="0" dirty="0">
                          <a:solidFill>
                            <a:schemeClr val="lt1"/>
                          </a:solidFill>
                          <a:latin typeface="+mn-lt"/>
                          <a:ea typeface="+mn-ea"/>
                          <a:cs typeface="+mn-cs"/>
                        </a:rPr>
                        <a:t>No. of</a:t>
                      </a:r>
                      <a:r>
                        <a:rPr lang="en-US" sz="1100" b="1" kern="1200" dirty="0">
                          <a:solidFill>
                            <a:schemeClr val="lt1"/>
                          </a:solidFill>
                          <a:latin typeface="+mn-lt"/>
                          <a:ea typeface="+mn-ea"/>
                          <a:cs typeface="+mn-cs"/>
                        </a:rPr>
                        <a:t> Dogs and Cats per HH</a:t>
                      </a:r>
                    </a:p>
                  </a:txBody>
                  <a:tcPr marL="62345" marR="62345" marT="0" marB="0" anchor="ctr"/>
                </a:tc>
                <a:tc>
                  <a:txBody>
                    <a:bodyPr/>
                    <a:lstStyle/>
                    <a:p>
                      <a:pPr marL="0" marR="0" algn="ctr">
                        <a:lnSpc>
                          <a:spcPct val="107000"/>
                        </a:lnSpc>
                        <a:spcBef>
                          <a:spcPts val="0"/>
                        </a:spcBef>
                        <a:spcAft>
                          <a:spcPts val="0"/>
                        </a:spcAft>
                      </a:pPr>
                      <a:r>
                        <a:rPr lang="en-US" sz="1100" dirty="0">
                          <a:effectLst/>
                        </a:rPr>
                        <a:t>0.45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nchor="ct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100" b="0" kern="1200" dirty="0">
                          <a:solidFill>
                            <a:schemeClr val="tx1"/>
                          </a:solidFill>
                          <a:effectLst/>
                          <a:latin typeface="Calibri" panose="020F0502020204030204" pitchFamily="34" charset="0"/>
                          <a:cs typeface="Times New Roman" panose="02020603050405020304" pitchFamily="18" charset="0"/>
                        </a:rPr>
                        <a:t>-0.50  to  -0.038</a:t>
                      </a:r>
                    </a:p>
                    <a:p>
                      <a:pPr marL="0" marR="0" algn="ctr">
                        <a:lnSpc>
                          <a:spcPct val="107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2345" marR="62345" marT="0" marB="0" anchor="ctr"/>
                </a:tc>
                <a:extLst>
                  <a:ext uri="{0D108BD9-81ED-4DB2-BD59-A6C34878D82A}">
                    <a16:rowId xmlns:a16="http://schemas.microsoft.com/office/drawing/2014/main" val="427049215"/>
                  </a:ext>
                </a:extLst>
              </a:tr>
            </a:tbl>
          </a:graphicData>
        </a:graphic>
      </p:graphicFrame>
    </p:spTree>
    <p:extLst>
      <p:ext uri="{BB962C8B-B14F-4D97-AF65-F5344CB8AC3E}">
        <p14:creationId xmlns:p14="http://schemas.microsoft.com/office/powerpoint/2010/main" val="643082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5591" y="545415"/>
            <a:ext cx="10976601" cy="572464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dirty="0"/>
              <a:t>Lets do some guessing </a:t>
            </a:r>
            <a:r>
              <a:rPr lang="mr-IN" sz="1400" b="1" dirty="0"/>
              <a:t>–</a:t>
            </a:r>
            <a:r>
              <a:rPr lang="en-US" sz="1400" b="1" dirty="0"/>
              <a:t> Sherlock Holmes Style?</a:t>
            </a:r>
          </a:p>
          <a:p>
            <a:endParaRPr lang="en-US" sz="1100" dirty="0"/>
          </a:p>
          <a:p>
            <a:r>
              <a:rPr lang="en-US" sz="1100" b="1" dirty="0"/>
              <a:t>What we know :</a:t>
            </a:r>
          </a:p>
          <a:p>
            <a:pPr marL="171450" indent="-171450" fontAlgn="base">
              <a:buFont typeface="Arial" panose="020B0604020202020204" pitchFamily="34" charset="0"/>
              <a:buChar char="•"/>
            </a:pPr>
            <a:r>
              <a:rPr lang="en-US" sz="1100" b="1" dirty="0"/>
              <a:t>% of HH with Dogs is higher than Cats.</a:t>
            </a:r>
          </a:p>
          <a:p>
            <a:pPr marL="171450" indent="-171450" fontAlgn="base">
              <a:buFont typeface="Arial" panose="020B0604020202020204" pitchFamily="34" charset="0"/>
              <a:buChar char="•"/>
            </a:pPr>
            <a:r>
              <a:rPr lang="en-US" sz="1100" b="1" dirty="0"/>
              <a:t>Average number of Dogs per HH is less than the Cats.</a:t>
            </a:r>
          </a:p>
          <a:p>
            <a:pPr fontAlgn="base"/>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endParaRPr lang="en-US" sz="1100" dirty="0"/>
          </a:p>
          <a:p>
            <a:br>
              <a:rPr lang="en-US" sz="1100" dirty="0"/>
            </a:br>
            <a:endParaRPr lang="en-US" sz="1100" dirty="0"/>
          </a:p>
          <a:p>
            <a:endParaRPr lang="en-US" sz="1100" b="1" dirty="0"/>
          </a:p>
          <a:p>
            <a:endParaRPr lang="en-US" sz="1100" b="1" dirty="0"/>
          </a:p>
          <a:p>
            <a:endParaRPr lang="en-US" sz="1100" b="1" dirty="0"/>
          </a:p>
          <a:p>
            <a:endParaRPr lang="en-US" sz="1100" b="1" dirty="0"/>
          </a:p>
          <a:p>
            <a:r>
              <a:rPr lang="en-US" sz="1100" b="1" dirty="0"/>
              <a:t>Interpretation:</a:t>
            </a:r>
          </a:p>
          <a:p>
            <a:r>
              <a:rPr lang="en-US" sz="1100" dirty="0"/>
              <a:t>From above analysis, we notice that although the Dogs are more popular in the HH’s but the avg. number of Cats per HH is higher. There could be various reasons for having avg. of Cats being higher than Dogs per HH, which could be:</a:t>
            </a:r>
          </a:p>
          <a:p>
            <a:pPr marL="228600" indent="-228600">
              <a:buAutoNum type="arabicPeriod"/>
            </a:pPr>
            <a:r>
              <a:rPr lang="en-US" sz="1100" dirty="0"/>
              <a:t>In actual, people like to have more than one cat at home whereas in case of Dogs they prefer only 1</a:t>
            </a:r>
          </a:p>
          <a:p>
            <a:pPr marL="228600" indent="-228600">
              <a:buAutoNum type="arabicPeriod"/>
            </a:pPr>
            <a:r>
              <a:rPr lang="en-US" sz="1100" dirty="0"/>
              <a:t>Life span of pet cats and dogs could be another factor. Study shows that avg. lifespan of Indoor Cats is 13 to 17 years (</a:t>
            </a:r>
            <a:r>
              <a:rPr lang="en-US" sz="1100" dirty="0">
                <a:hlinkClick r:id="rId2"/>
              </a:rPr>
              <a:t>Source</a:t>
            </a:r>
            <a:r>
              <a:rPr lang="en-US" sz="1100" dirty="0"/>
              <a:t>) whereas for Dogs its 8 to 11 years (</a:t>
            </a:r>
            <a:r>
              <a:rPr lang="en-US" sz="1100" dirty="0">
                <a:hlinkClick r:id="rId3"/>
              </a:rPr>
              <a:t>Source</a:t>
            </a:r>
            <a:r>
              <a:rPr lang="en-US" sz="1100" dirty="0"/>
              <a:t>)</a:t>
            </a:r>
          </a:p>
          <a:p>
            <a:pPr marL="228600" indent="-228600">
              <a:buAutoNum type="arabicPeriod"/>
            </a:pPr>
            <a:endParaRPr lang="en-US" sz="1100" dirty="0"/>
          </a:p>
          <a:p>
            <a:r>
              <a:rPr lang="en-US" sz="1100" b="1" dirty="0"/>
              <a:t>Recommendation:</a:t>
            </a:r>
          </a:p>
          <a:p>
            <a:r>
              <a:rPr lang="en-US" sz="1100" b="1" u="sng" dirty="0"/>
              <a:t>Therefore, considering all the factors and results obtained above we recommended to go ahead with selling the Dogs in the state.</a:t>
            </a:r>
            <a:endParaRPr lang="en-US" sz="1100" dirty="0"/>
          </a:p>
        </p:txBody>
      </p:sp>
      <p:sp>
        <p:nvSpPr>
          <p:cNvPr id="19" name="Title 1"/>
          <p:cNvSpPr txBox="1">
            <a:spLocks/>
          </p:cNvSpPr>
          <p:nvPr/>
        </p:nvSpPr>
        <p:spPr>
          <a:xfrm>
            <a:off x="838200" y="178513"/>
            <a:ext cx="10515600" cy="4328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Antonio" charset="0"/>
                <a:ea typeface="Antonio" charset="0"/>
                <a:cs typeface="Antonio" charset="0"/>
              </a:rPr>
              <a:t>Statistical Inference(3/3)</a:t>
            </a:r>
          </a:p>
        </p:txBody>
      </p:sp>
      <p:sp>
        <p:nvSpPr>
          <p:cNvPr id="5" name="Slide Number Placeholder 4">
            <a:extLst>
              <a:ext uri="{FF2B5EF4-FFF2-40B4-BE49-F238E27FC236}">
                <a16:creationId xmlns:a16="http://schemas.microsoft.com/office/drawing/2014/main" id="{2D798430-D235-4926-8A96-72EC0759A5B1}"/>
              </a:ext>
            </a:extLst>
          </p:cNvPr>
          <p:cNvSpPr>
            <a:spLocks noGrp="1"/>
          </p:cNvSpPr>
          <p:nvPr>
            <p:ph type="sldNum" sz="quarter" idx="12"/>
          </p:nvPr>
        </p:nvSpPr>
        <p:spPr>
          <a:xfrm>
            <a:off x="10595708" y="6453386"/>
            <a:ext cx="1596292" cy="404614"/>
          </a:xfrm>
        </p:spPr>
        <p:txBody>
          <a:bodyPr/>
          <a:lstStyle/>
          <a:p>
            <a:pPr algn="ctr"/>
            <a:fld id="{A7470CF2-300B-4E18-A981-F5008EB0785F}" type="slidenum">
              <a:rPr lang="en-US" smtClean="0"/>
              <a:pPr algn="ctr"/>
              <a:t>8</a:t>
            </a:fld>
            <a:endParaRPr lang="en-US" dirty="0"/>
          </a:p>
        </p:txBody>
      </p:sp>
      <p:pic>
        <p:nvPicPr>
          <p:cNvPr id="3" name="Picture 2">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9001" y="5732010"/>
            <a:ext cx="734381" cy="509725"/>
          </a:xfrm>
          <a:prstGeom prst="rect">
            <a:avLst/>
          </a:prstGeom>
        </p:spPr>
      </p:pic>
      <p:pic>
        <p:nvPicPr>
          <p:cNvPr id="6" name="Picture 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67158" y="1010180"/>
            <a:ext cx="3186642" cy="246222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1701" y="2508160"/>
            <a:ext cx="3587496" cy="2157984"/>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8706" y="1605334"/>
            <a:ext cx="3587496" cy="2157984"/>
          </a:xfrm>
          <a:prstGeom prst="rect">
            <a:avLst/>
          </a:prstGeom>
        </p:spPr>
      </p:pic>
    </p:spTree>
    <p:extLst>
      <p:ext uri="{BB962C8B-B14F-4D97-AF65-F5344CB8AC3E}">
        <p14:creationId xmlns:p14="http://schemas.microsoft.com/office/powerpoint/2010/main" val="2830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0" dur="1000" fill="hold"/>
                                        <p:tgtEl>
                                          <p:spTgt spid="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xit" presetSubtype="0" fill="hold" nodeType="clickEffect">
                                  <p:stCondLst>
                                    <p:cond delay="0"/>
                                  </p:stCondLst>
                                  <p:childTnLst>
                                    <p:animEffect transition="out" filter="fade">
                                      <p:cBhvr>
                                        <p:cTn id="18" dur="1000" accel="50000">
                                          <p:stCondLst>
                                            <p:cond delay="0"/>
                                          </p:stCondLst>
                                        </p:cTn>
                                        <p:tgtEl>
                                          <p:spTgt spid="6"/>
                                        </p:tgtEl>
                                      </p:cBhvr>
                                    </p:animEffect>
                                    <p:anim calcmode="lin" valueType="num">
                                      <p:cBhvr>
                                        <p:cTn id="19"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20"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21"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22" dur="1000"/>
                                        <p:tgtEl>
                                          <p:spTgt spid="6"/>
                                        </p:tgtEl>
                                        <p:attrNameLst>
                                          <p:attrName>ppt_h</p:attrName>
                                        </p:attrNameLst>
                                      </p:cBhvr>
                                      <p:tavLst>
                                        <p:tav tm="0">
                                          <p:val>
                                            <p:strVal val="ppt_h"/>
                                          </p:val>
                                        </p:tav>
                                        <p:tav tm="100000">
                                          <p:val>
                                            <p:strVal val="ppt_h"/>
                                          </p:val>
                                        </p:tav>
                                      </p:tavLst>
                                    </p:anim>
                                    <p:anim calcmode="lin" valueType="num">
                                      <p:cBhvr>
                                        <p:cTn id="23"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4"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25" dur="500" accel="50000">
                                          <p:stCondLst>
                                            <p:cond delay="500"/>
                                          </p:stCondLst>
                                        </p:cTn>
                                        <p:tgtEl>
                                          <p:spTgt spid="6"/>
                                        </p:tgtEl>
                                        <p:attrNameLst>
                                          <p:attrName>style.rotation</p:attrName>
                                        </p:attrNameLst>
                                      </p:cBhvr>
                                      <p:tavLst>
                                        <p:tav tm="0">
                                          <p:val>
                                            <p:fltVal val="0"/>
                                          </p:val>
                                        </p:tav>
                                        <p:tav tm="100000">
                                          <p:val>
                                            <p:fltVal val="-90"/>
                                          </p:val>
                                        </p:tav>
                                      </p:tavLst>
                                    </p:anim>
                                    <p:set>
                                      <p:cBhvr>
                                        <p:cTn id="26" dur="1" fill="hold">
                                          <p:stCondLst>
                                            <p:cond delay="9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0" presetClass="path" presetSubtype="0" accel="50000" decel="50000" fill="hold" nodeType="clickEffect">
                                  <p:stCondLst>
                                    <p:cond delay="0"/>
                                  </p:stCondLst>
                                  <p:childTnLst>
                                    <p:animMotion origin="layout" path="M -4.79167E-6 -7.40741E-7 L 0.16459 -0.00185 " pathEditMode="relative" rAng="0" ptsTypes="AA">
                                      <p:cBhvr>
                                        <p:cTn id="36" dur="2000" fill="hold"/>
                                        <p:tgtEl>
                                          <p:spTgt spid="3"/>
                                        </p:tgtEl>
                                        <p:attrNameLst>
                                          <p:attrName>ppt_x</p:attrName>
                                          <p:attrName>ppt_y</p:attrName>
                                        </p:attrNameLst>
                                      </p:cBhvr>
                                      <p:rCtr x="822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2175" y="714289"/>
            <a:ext cx="10293693" cy="249299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dirty="0"/>
              <a:t>Since from previous analysis we came to know that dog is the pet to start business (compared to cats), we will now target which state to start “Petwale” venture with. To do so we are considering these factors to answer our question:</a:t>
            </a:r>
          </a:p>
          <a:p>
            <a:pPr marL="171450" indent="-171450" fontAlgn="base">
              <a:buFont typeface="Arial" panose="020B0604020202020204" pitchFamily="34" charset="0"/>
              <a:buChar char="•"/>
            </a:pPr>
            <a:r>
              <a:rPr lang="en-US" sz="1100" dirty="0"/>
              <a:t>Total Number of Households</a:t>
            </a:r>
          </a:p>
          <a:p>
            <a:pPr marL="171450" indent="-171450" fontAlgn="base">
              <a:buFont typeface="Arial" panose="020B0604020202020204" pitchFamily="34" charset="0"/>
              <a:buChar char="•"/>
            </a:pPr>
            <a:r>
              <a:rPr lang="en-US" sz="1100" dirty="0"/>
              <a:t>Dog Population</a:t>
            </a:r>
          </a:p>
          <a:p>
            <a:pPr marL="171450" indent="-171450" fontAlgn="base">
              <a:buFont typeface="Arial" panose="020B0604020202020204" pitchFamily="34" charset="0"/>
              <a:buChar char="•"/>
            </a:pPr>
            <a:r>
              <a:rPr lang="en-US" sz="1100" dirty="0"/>
              <a:t>Dog Households</a:t>
            </a:r>
          </a:p>
          <a:p>
            <a:pPr marL="171450" indent="-171450" fontAlgn="base">
              <a:buFont typeface="Arial" panose="020B0604020202020204" pitchFamily="34" charset="0"/>
              <a:buChar char="•"/>
            </a:pPr>
            <a:r>
              <a:rPr lang="en-US" sz="1100" dirty="0"/>
              <a:t>Mean % of Dog Population</a:t>
            </a:r>
          </a:p>
          <a:p>
            <a:endParaRPr lang="en-US" sz="1100" dirty="0"/>
          </a:p>
          <a:p>
            <a:r>
              <a:rPr lang="en-US" sz="1100" dirty="0"/>
              <a:t>Above 4 factors will help us know:</a:t>
            </a:r>
          </a:p>
          <a:p>
            <a:pPr marL="171450" indent="-171450" fontAlgn="base">
              <a:buFont typeface="Arial" panose="020B0604020202020204" pitchFamily="34" charset="0"/>
              <a:buChar char="•"/>
            </a:pPr>
            <a:r>
              <a:rPr lang="en-US" sz="1100" dirty="0"/>
              <a:t>What is the population of Dogs with respect to total HH in that state?</a:t>
            </a:r>
          </a:p>
          <a:p>
            <a:pPr marL="171450" indent="-171450" fontAlgn="base">
              <a:buFont typeface="Arial" panose="020B0604020202020204" pitchFamily="34" charset="0"/>
              <a:buChar char="•"/>
            </a:pPr>
            <a:r>
              <a:rPr lang="en-US" sz="1100" dirty="0"/>
              <a:t>Which state is still left with potential to adopt Dogs as pet ?</a:t>
            </a:r>
          </a:p>
          <a:p>
            <a:endParaRPr lang="en-US" sz="1100" dirty="0"/>
          </a:p>
          <a:p>
            <a:r>
              <a:rPr lang="en-US" sz="1200" b="1" u="sng" dirty="0"/>
              <a:t>Steps:</a:t>
            </a:r>
          </a:p>
          <a:p>
            <a:endParaRPr lang="en-US" sz="1200" b="1" u="sng" dirty="0"/>
          </a:p>
          <a:p>
            <a:r>
              <a:rPr lang="en-US" sz="1100" b="1" dirty="0"/>
              <a:t>1.</a:t>
            </a:r>
            <a:r>
              <a:rPr lang="en-US" sz="1100" dirty="0"/>
              <a:t> Below table shows the top 6 states with the highest Number of Households. To start our analysis we select the state, and take Percentage of Dog Population by Total HH.</a:t>
            </a:r>
          </a:p>
        </p:txBody>
      </p:sp>
      <p:sp>
        <p:nvSpPr>
          <p:cNvPr id="19" name="Title 1"/>
          <p:cNvSpPr txBox="1">
            <a:spLocks/>
          </p:cNvSpPr>
          <p:nvPr/>
        </p:nvSpPr>
        <p:spPr>
          <a:xfrm>
            <a:off x="838200" y="178513"/>
            <a:ext cx="10515600" cy="4328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500" b="1" dirty="0">
                <a:latin typeface="Antonio" charset="0"/>
                <a:ea typeface="Antonio" charset="0"/>
                <a:cs typeface="Antonio" charset="0"/>
              </a:rPr>
              <a:t>Final Analysis (1/2)</a:t>
            </a:r>
          </a:p>
        </p:txBody>
      </p:sp>
      <p:sp>
        <p:nvSpPr>
          <p:cNvPr id="7" name="Slide Number Placeholder 6">
            <a:extLst>
              <a:ext uri="{FF2B5EF4-FFF2-40B4-BE49-F238E27FC236}">
                <a16:creationId xmlns:a16="http://schemas.microsoft.com/office/drawing/2014/main" id="{6942DEED-AF68-43D0-8448-3E2D3784E9EC}"/>
              </a:ext>
            </a:extLst>
          </p:cNvPr>
          <p:cNvSpPr>
            <a:spLocks noGrp="1"/>
          </p:cNvSpPr>
          <p:nvPr>
            <p:ph type="sldNum" sz="quarter" idx="12"/>
          </p:nvPr>
        </p:nvSpPr>
        <p:spPr/>
        <p:txBody>
          <a:bodyPr/>
          <a:lstStyle/>
          <a:p>
            <a:fld id="{A7470CF2-300B-4E18-A981-F5008EB0785F}" type="slidenum">
              <a:rPr lang="en-US" smtClean="0"/>
              <a:t>9</a:t>
            </a:fld>
            <a:endParaRPr lang="en-US"/>
          </a:p>
        </p:txBody>
      </p:sp>
      <p:pic>
        <p:nvPicPr>
          <p:cNvPr id="9" name="Picture 8">
            <a:extLst>
              <a:ext uri="{FF2B5EF4-FFF2-40B4-BE49-F238E27FC236}">
                <a16:creationId xmlns:a16="http://schemas.microsoft.com/office/drawing/2014/main" id="{56BFCCA4-F8B1-4460-BB02-C1A2D179FBA9}"/>
              </a:ext>
            </a:extLst>
          </p:cNvPr>
          <p:cNvPicPr>
            <a:picLocks noChangeAspect="1"/>
          </p:cNvPicPr>
          <p:nvPr/>
        </p:nvPicPr>
        <p:blipFill>
          <a:blip r:embed="rId2"/>
          <a:stretch>
            <a:fillRect/>
          </a:stretch>
        </p:blipFill>
        <p:spPr>
          <a:xfrm>
            <a:off x="2895599" y="3489798"/>
            <a:ext cx="6400800" cy="1905000"/>
          </a:xfrm>
          <a:prstGeom prst="rect">
            <a:avLst/>
          </a:prstGeom>
          <a:ln>
            <a:solidFill>
              <a:schemeClr val="tx1"/>
            </a:solidFill>
          </a:ln>
        </p:spPr>
      </p:pic>
    </p:spTree>
    <p:extLst>
      <p:ext uri="{BB962C8B-B14F-4D97-AF65-F5344CB8AC3E}">
        <p14:creationId xmlns:p14="http://schemas.microsoft.com/office/powerpoint/2010/main" val="344965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1421</Words>
  <Application>Microsoft Office PowerPoint</Application>
  <PresentationFormat>Widescreen</PresentationFormat>
  <Paragraphs>212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Adobe Clean</vt:lpstr>
      <vt:lpstr>Antonio</vt:lpstr>
      <vt:lpstr>Arial</vt:lpstr>
      <vt:lpstr>Calibri</vt:lpstr>
      <vt:lpstr>Franklin Gothic Book</vt:lpstr>
      <vt:lpstr>Crop</vt:lpstr>
      <vt:lpstr>Introduction – PETWALE</vt:lpstr>
      <vt:lpstr>PowerPoint Presentation</vt:lpstr>
      <vt:lpstr>PowerPoint Presentation</vt:lpstr>
      <vt:lpstr>PowerPoint Presentation</vt:lpstr>
      <vt:lpstr>PowerPoint Presentation</vt:lpstr>
      <vt:lpstr>PowerPoint Presentation</vt:lpstr>
      <vt:lpstr>Statistical Inference(2/3)</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Apurva Sundaram</dc:creator>
  <cp:lastModifiedBy>Rohit Nagpal</cp:lastModifiedBy>
  <cp:revision>51</cp:revision>
  <dcterms:created xsi:type="dcterms:W3CDTF">2019-10-06T15:17:10Z</dcterms:created>
  <dcterms:modified xsi:type="dcterms:W3CDTF">2019-10-07T19:23:31Z</dcterms:modified>
</cp:coreProperties>
</file>